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88" d="100"/>
          <a:sy n="88" d="100"/>
        </p:scale>
        <p:origin x="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23AD3-7F8A-7D4C-9075-50580F75D2EE}" type="doc">
      <dgm:prSet loTypeId="urn:microsoft.com/office/officeart/2005/8/layout/process5" loCatId="" qsTypeId="urn:microsoft.com/office/officeart/2005/8/quickstyle/simple4" qsCatId="simple" csTypeId="urn:microsoft.com/office/officeart/2005/8/colors/accent1_3" csCatId="accent1" phldr="1"/>
      <dgm:spPr/>
      <dgm:t>
        <a:bodyPr/>
        <a:lstStyle/>
        <a:p>
          <a:endParaRPr lang="en-US"/>
        </a:p>
      </dgm:t>
    </dgm:pt>
    <dgm:pt modelId="{F74F56F0-6225-5D4A-A30D-AFBF2EE96073}" type="pres">
      <dgm:prSet presAssocID="{FF423AD3-7F8A-7D4C-9075-50580F75D2EE}" presName="diagram" presStyleCnt="0">
        <dgm:presLayoutVars>
          <dgm:dir/>
          <dgm:resizeHandles val="exact"/>
        </dgm:presLayoutVars>
      </dgm:prSet>
      <dgm:spPr/>
      <dgm:t>
        <a:bodyPr/>
        <a:lstStyle/>
        <a:p>
          <a:endParaRPr lang="en-US"/>
        </a:p>
      </dgm:t>
    </dgm:pt>
  </dgm:ptLst>
  <dgm:cxnLst>
    <dgm:cxn modelId="{EBDFDCDE-990D-4E41-9F35-B191F44EF5D7}" type="presOf" srcId="{FF423AD3-7F8A-7D4C-9075-50580F75D2EE}" destId="{F74F56F0-6225-5D4A-A30D-AFBF2EE96073}"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C3F476-0E3A-440A-AFF9-5B2C4DD2C52A}" type="doc">
      <dgm:prSet loTypeId="urn:microsoft.com/office/officeart/2005/8/layout/radial1" loCatId="cycle" qsTypeId="urn:microsoft.com/office/officeart/2005/8/quickstyle/simple2" qsCatId="simple" csTypeId="urn:microsoft.com/office/officeart/2005/8/colors/accent1_2#8" csCatId="accent1" phldr="1"/>
      <dgm:spPr/>
      <dgm:t>
        <a:bodyPr/>
        <a:lstStyle/>
        <a:p>
          <a:endParaRPr lang="en-US"/>
        </a:p>
      </dgm:t>
    </dgm:pt>
    <dgm:pt modelId="{81B069C6-1C09-40D1-A12B-DA7389DBB8DF}">
      <dgm:prSet phldrT="[Text]"/>
      <dgm:spPr>
        <a:solidFill>
          <a:schemeClr val="tx2">
            <a:lumMod val="40000"/>
            <a:lumOff val="60000"/>
          </a:schemeClr>
        </a:solidFill>
      </dgm:spPr>
      <dgm:t>
        <a:bodyPr/>
        <a:lstStyle/>
        <a:p>
          <a:r>
            <a:rPr lang="en-US" dirty="0" smtClean="0">
              <a:solidFill>
                <a:schemeClr val="bg1"/>
              </a:solidFill>
            </a:rPr>
            <a:t>SSPT Members</a:t>
          </a:r>
          <a:endParaRPr lang="en-US" dirty="0">
            <a:solidFill>
              <a:schemeClr val="bg1"/>
            </a:solidFill>
          </a:endParaRPr>
        </a:p>
      </dgm:t>
    </dgm:pt>
    <dgm:pt modelId="{9054AC3E-72B0-4217-8D21-047395C141C3}" type="parTrans" cxnId="{C59DA8A1-282D-46CE-AABF-B6A36C5FFC92}">
      <dgm:prSet/>
      <dgm:spPr/>
      <dgm:t>
        <a:bodyPr/>
        <a:lstStyle/>
        <a:p>
          <a:endParaRPr lang="en-US"/>
        </a:p>
      </dgm:t>
    </dgm:pt>
    <dgm:pt modelId="{77CC2465-E61B-4C1D-8C2A-F7B55A43D0AD}" type="sibTrans" cxnId="{C59DA8A1-282D-46CE-AABF-B6A36C5FFC92}">
      <dgm:prSet/>
      <dgm:spPr/>
      <dgm:t>
        <a:bodyPr/>
        <a:lstStyle/>
        <a:p>
          <a:endParaRPr lang="en-US"/>
        </a:p>
      </dgm:t>
    </dgm:pt>
    <dgm:pt modelId="{5166218D-50C1-4136-8765-6F8A8F999F34}">
      <dgm:prSet phldrT="[Text]"/>
      <dgm:spPr>
        <a:solidFill>
          <a:srgbClr val="FF0000"/>
        </a:solidFill>
      </dgm:spPr>
      <dgm:t>
        <a:bodyPr/>
        <a:lstStyle/>
        <a:p>
          <a:r>
            <a:rPr lang="en-US" dirty="0" smtClean="0"/>
            <a:t>Administrator or Designee</a:t>
          </a:r>
          <a:endParaRPr lang="en-US" dirty="0"/>
        </a:p>
      </dgm:t>
    </dgm:pt>
    <dgm:pt modelId="{334C8AE7-8D31-47FE-8403-6063235BE7D2}" type="parTrans" cxnId="{C8D649E2-E64F-4804-A167-096ECC880746}">
      <dgm:prSet/>
      <dgm:spPr/>
      <dgm:t>
        <a:bodyPr/>
        <a:lstStyle/>
        <a:p>
          <a:endParaRPr lang="en-US"/>
        </a:p>
      </dgm:t>
    </dgm:pt>
    <dgm:pt modelId="{005371DF-025E-45DD-B7D0-78D400035C95}" type="sibTrans" cxnId="{C8D649E2-E64F-4804-A167-096ECC880746}">
      <dgm:prSet/>
      <dgm:spPr/>
      <dgm:t>
        <a:bodyPr/>
        <a:lstStyle/>
        <a:p>
          <a:endParaRPr lang="en-US"/>
        </a:p>
      </dgm:t>
    </dgm:pt>
    <dgm:pt modelId="{7339D879-5E1B-4C2D-84B0-FB4BD07A5870}">
      <dgm:prSet phldrT="[Text]"/>
      <dgm:spPr>
        <a:solidFill>
          <a:srgbClr val="FF0000"/>
        </a:solidFill>
      </dgm:spPr>
      <dgm:t>
        <a:bodyPr/>
        <a:lstStyle/>
        <a:p>
          <a:r>
            <a:rPr lang="en-US" dirty="0" smtClean="0"/>
            <a:t>General Education Teacher</a:t>
          </a:r>
          <a:endParaRPr lang="en-US" dirty="0"/>
        </a:p>
      </dgm:t>
    </dgm:pt>
    <dgm:pt modelId="{E2C50F33-747A-4576-A055-B4643721B603}" type="parTrans" cxnId="{C8E98781-3689-4200-804D-798D2EFA96F6}">
      <dgm:prSet/>
      <dgm:spPr/>
      <dgm:t>
        <a:bodyPr/>
        <a:lstStyle/>
        <a:p>
          <a:endParaRPr lang="en-US"/>
        </a:p>
      </dgm:t>
    </dgm:pt>
    <dgm:pt modelId="{2FE7FED7-3262-4A21-B2DA-F5BF4E93A6E5}" type="sibTrans" cxnId="{C8E98781-3689-4200-804D-798D2EFA96F6}">
      <dgm:prSet/>
      <dgm:spPr/>
      <dgm:t>
        <a:bodyPr/>
        <a:lstStyle/>
        <a:p>
          <a:endParaRPr lang="en-US"/>
        </a:p>
      </dgm:t>
    </dgm:pt>
    <dgm:pt modelId="{06D70E9D-875E-471D-B1BC-FBF302278309}">
      <dgm:prSet phldrT="[Text]"/>
      <dgm:spPr>
        <a:solidFill>
          <a:srgbClr val="1F497D"/>
        </a:solidFill>
      </dgm:spPr>
      <dgm:t>
        <a:bodyPr/>
        <a:lstStyle/>
        <a:p>
          <a:r>
            <a:rPr lang="en-US" dirty="0" smtClean="0"/>
            <a:t>Parent</a:t>
          </a:r>
          <a:endParaRPr lang="en-US" dirty="0"/>
        </a:p>
      </dgm:t>
    </dgm:pt>
    <dgm:pt modelId="{23CB5D82-F0A6-41BD-925D-138CF4F87DEB}" type="parTrans" cxnId="{DA492FDF-F5C4-4DDE-AA2A-D7C249B67365}">
      <dgm:prSet/>
      <dgm:spPr/>
      <dgm:t>
        <a:bodyPr/>
        <a:lstStyle/>
        <a:p>
          <a:endParaRPr lang="en-US"/>
        </a:p>
      </dgm:t>
    </dgm:pt>
    <dgm:pt modelId="{53FD2B4A-691B-4AF4-BA17-B246D66A9591}" type="sibTrans" cxnId="{DA492FDF-F5C4-4DDE-AA2A-D7C249B67365}">
      <dgm:prSet/>
      <dgm:spPr/>
      <dgm:t>
        <a:bodyPr/>
        <a:lstStyle/>
        <a:p>
          <a:endParaRPr lang="en-US"/>
        </a:p>
      </dgm:t>
    </dgm:pt>
    <dgm:pt modelId="{FBF8EF13-BF2C-4781-BDA3-3961EC29E4F4}">
      <dgm:prSet phldrT="[Text]"/>
      <dgm:spPr>
        <a:solidFill>
          <a:srgbClr val="FF0000"/>
        </a:solidFill>
      </dgm:spPr>
      <dgm:t>
        <a:bodyPr/>
        <a:lstStyle/>
        <a:p>
          <a:r>
            <a:rPr lang="en-US" dirty="0" smtClean="0"/>
            <a:t>Instructional Specialists</a:t>
          </a:r>
          <a:endParaRPr lang="en-US" dirty="0"/>
        </a:p>
      </dgm:t>
    </dgm:pt>
    <dgm:pt modelId="{57D38A11-FA56-4B20-89E1-76D44BDFB960}" type="parTrans" cxnId="{80215321-5A13-43F9-B075-D719873C08AD}">
      <dgm:prSet/>
      <dgm:spPr/>
      <dgm:t>
        <a:bodyPr/>
        <a:lstStyle/>
        <a:p>
          <a:endParaRPr lang="en-US"/>
        </a:p>
      </dgm:t>
    </dgm:pt>
    <dgm:pt modelId="{2C3A0557-55B9-4AA4-BD81-B6992CF2545F}" type="sibTrans" cxnId="{80215321-5A13-43F9-B075-D719873C08AD}">
      <dgm:prSet/>
      <dgm:spPr/>
      <dgm:t>
        <a:bodyPr/>
        <a:lstStyle/>
        <a:p>
          <a:endParaRPr lang="en-US"/>
        </a:p>
      </dgm:t>
    </dgm:pt>
    <dgm:pt modelId="{C61C4B0C-DF47-4B1B-B8E9-4BF7FA41B57D}" type="pres">
      <dgm:prSet presAssocID="{8BC3F476-0E3A-440A-AFF9-5B2C4DD2C52A}" presName="cycle" presStyleCnt="0">
        <dgm:presLayoutVars>
          <dgm:chMax val="1"/>
          <dgm:dir/>
          <dgm:animLvl val="ctr"/>
          <dgm:resizeHandles val="exact"/>
        </dgm:presLayoutVars>
      </dgm:prSet>
      <dgm:spPr/>
      <dgm:t>
        <a:bodyPr/>
        <a:lstStyle/>
        <a:p>
          <a:endParaRPr lang="en-US"/>
        </a:p>
      </dgm:t>
    </dgm:pt>
    <dgm:pt modelId="{82E9C307-FAEE-4D37-964E-CB8BCDC01647}" type="pres">
      <dgm:prSet presAssocID="{81B069C6-1C09-40D1-A12B-DA7389DBB8DF}" presName="centerShape" presStyleLbl="node0" presStyleIdx="0" presStyleCnt="1" custScaleX="132721" custScaleY="124193" custLinFactNeighborX="7230" custLinFactNeighborY="2776"/>
      <dgm:spPr/>
      <dgm:t>
        <a:bodyPr/>
        <a:lstStyle/>
        <a:p>
          <a:endParaRPr lang="en-US"/>
        </a:p>
      </dgm:t>
    </dgm:pt>
    <dgm:pt modelId="{8E18D843-397B-4E31-927A-DE9D617129A9}" type="pres">
      <dgm:prSet presAssocID="{334C8AE7-8D31-47FE-8403-6063235BE7D2}" presName="Name9" presStyleLbl="parChTrans1D2" presStyleIdx="0" presStyleCnt="4"/>
      <dgm:spPr/>
      <dgm:t>
        <a:bodyPr/>
        <a:lstStyle/>
        <a:p>
          <a:endParaRPr lang="en-US"/>
        </a:p>
      </dgm:t>
    </dgm:pt>
    <dgm:pt modelId="{85D6D428-F1B8-4C9D-8D9D-478AB1E4ACB7}" type="pres">
      <dgm:prSet presAssocID="{334C8AE7-8D31-47FE-8403-6063235BE7D2}" presName="connTx" presStyleLbl="parChTrans1D2" presStyleIdx="0" presStyleCnt="4"/>
      <dgm:spPr/>
      <dgm:t>
        <a:bodyPr/>
        <a:lstStyle/>
        <a:p>
          <a:endParaRPr lang="en-US"/>
        </a:p>
      </dgm:t>
    </dgm:pt>
    <dgm:pt modelId="{3089D2CC-7974-4670-8435-1BEE74C4B32A}" type="pres">
      <dgm:prSet presAssocID="{5166218D-50C1-4136-8765-6F8A8F999F34}" presName="node" presStyleLbl="node1" presStyleIdx="0" presStyleCnt="4" custRadScaleRad="100133" custRadScaleInc="21046">
        <dgm:presLayoutVars>
          <dgm:bulletEnabled val="1"/>
        </dgm:presLayoutVars>
      </dgm:prSet>
      <dgm:spPr/>
      <dgm:t>
        <a:bodyPr/>
        <a:lstStyle/>
        <a:p>
          <a:endParaRPr lang="en-US"/>
        </a:p>
      </dgm:t>
    </dgm:pt>
    <dgm:pt modelId="{3B7B745F-AE5C-483D-ACE7-B3F34A9A8C78}" type="pres">
      <dgm:prSet presAssocID="{E2C50F33-747A-4576-A055-B4643721B603}" presName="Name9" presStyleLbl="parChTrans1D2" presStyleIdx="1" presStyleCnt="4"/>
      <dgm:spPr/>
      <dgm:t>
        <a:bodyPr/>
        <a:lstStyle/>
        <a:p>
          <a:endParaRPr lang="en-US"/>
        </a:p>
      </dgm:t>
    </dgm:pt>
    <dgm:pt modelId="{5241ED00-48E0-4A6C-B187-9A7B91836D04}" type="pres">
      <dgm:prSet presAssocID="{E2C50F33-747A-4576-A055-B4643721B603}" presName="connTx" presStyleLbl="parChTrans1D2" presStyleIdx="1" presStyleCnt="4"/>
      <dgm:spPr/>
      <dgm:t>
        <a:bodyPr/>
        <a:lstStyle/>
        <a:p>
          <a:endParaRPr lang="en-US"/>
        </a:p>
      </dgm:t>
    </dgm:pt>
    <dgm:pt modelId="{0632CA6B-B6F7-49C3-B9DD-4F8C32398F03}" type="pres">
      <dgm:prSet presAssocID="{7339D879-5E1B-4C2D-84B0-FB4BD07A5870}" presName="node" presStyleLbl="node1" presStyleIdx="1" presStyleCnt="4" custRadScaleRad="130030" custRadScaleInc="1640">
        <dgm:presLayoutVars>
          <dgm:bulletEnabled val="1"/>
        </dgm:presLayoutVars>
      </dgm:prSet>
      <dgm:spPr/>
      <dgm:t>
        <a:bodyPr/>
        <a:lstStyle/>
        <a:p>
          <a:endParaRPr lang="en-US"/>
        </a:p>
      </dgm:t>
    </dgm:pt>
    <dgm:pt modelId="{79890F3A-0389-409F-94E9-FC1908FF45CE}" type="pres">
      <dgm:prSet presAssocID="{23CB5D82-F0A6-41BD-925D-138CF4F87DEB}" presName="Name9" presStyleLbl="parChTrans1D2" presStyleIdx="2" presStyleCnt="4"/>
      <dgm:spPr/>
      <dgm:t>
        <a:bodyPr/>
        <a:lstStyle/>
        <a:p>
          <a:endParaRPr lang="en-US"/>
        </a:p>
      </dgm:t>
    </dgm:pt>
    <dgm:pt modelId="{23D62209-CD4B-4C56-8643-1F2BAAFC04BC}" type="pres">
      <dgm:prSet presAssocID="{23CB5D82-F0A6-41BD-925D-138CF4F87DEB}" presName="connTx" presStyleLbl="parChTrans1D2" presStyleIdx="2" presStyleCnt="4"/>
      <dgm:spPr/>
      <dgm:t>
        <a:bodyPr/>
        <a:lstStyle/>
        <a:p>
          <a:endParaRPr lang="en-US"/>
        </a:p>
      </dgm:t>
    </dgm:pt>
    <dgm:pt modelId="{CFF066EC-DA82-4FA7-AA38-2B6AA46A0616}" type="pres">
      <dgm:prSet presAssocID="{06D70E9D-875E-471D-B1BC-FBF302278309}" presName="node" presStyleLbl="node1" presStyleIdx="2" presStyleCnt="4" custScaleX="91751" custScaleY="90789" custRadScaleRad="103284" custRadScaleInc="-21863">
        <dgm:presLayoutVars>
          <dgm:bulletEnabled val="1"/>
        </dgm:presLayoutVars>
      </dgm:prSet>
      <dgm:spPr/>
      <dgm:t>
        <a:bodyPr/>
        <a:lstStyle/>
        <a:p>
          <a:endParaRPr lang="en-US"/>
        </a:p>
      </dgm:t>
    </dgm:pt>
    <dgm:pt modelId="{E20A4981-4175-40DB-87E5-290600F74208}" type="pres">
      <dgm:prSet presAssocID="{57D38A11-FA56-4B20-89E1-76D44BDFB960}" presName="Name9" presStyleLbl="parChTrans1D2" presStyleIdx="3" presStyleCnt="4"/>
      <dgm:spPr/>
      <dgm:t>
        <a:bodyPr/>
        <a:lstStyle/>
        <a:p>
          <a:endParaRPr lang="en-US"/>
        </a:p>
      </dgm:t>
    </dgm:pt>
    <dgm:pt modelId="{AA826183-1DB5-419B-8F3B-8D6502208343}" type="pres">
      <dgm:prSet presAssocID="{57D38A11-FA56-4B20-89E1-76D44BDFB960}" presName="connTx" presStyleLbl="parChTrans1D2" presStyleIdx="3" presStyleCnt="4"/>
      <dgm:spPr/>
      <dgm:t>
        <a:bodyPr/>
        <a:lstStyle/>
        <a:p>
          <a:endParaRPr lang="en-US"/>
        </a:p>
      </dgm:t>
    </dgm:pt>
    <dgm:pt modelId="{A5FA5D91-D45C-4A0C-BF42-542F2FCFF561}" type="pres">
      <dgm:prSet presAssocID="{FBF8EF13-BF2C-4781-BDA3-3961EC29E4F4}" presName="node" presStyleLbl="node1" presStyleIdx="3" presStyleCnt="4">
        <dgm:presLayoutVars>
          <dgm:bulletEnabled val="1"/>
        </dgm:presLayoutVars>
      </dgm:prSet>
      <dgm:spPr/>
      <dgm:t>
        <a:bodyPr/>
        <a:lstStyle/>
        <a:p>
          <a:endParaRPr lang="en-US"/>
        </a:p>
      </dgm:t>
    </dgm:pt>
  </dgm:ptLst>
  <dgm:cxnLst>
    <dgm:cxn modelId="{98449B5E-755D-45DA-A20B-7A37315EAB00}" type="presOf" srcId="{57D38A11-FA56-4B20-89E1-76D44BDFB960}" destId="{E20A4981-4175-40DB-87E5-290600F74208}" srcOrd="0" destOrd="0" presId="urn:microsoft.com/office/officeart/2005/8/layout/radial1"/>
    <dgm:cxn modelId="{80215321-5A13-43F9-B075-D719873C08AD}" srcId="{81B069C6-1C09-40D1-A12B-DA7389DBB8DF}" destId="{FBF8EF13-BF2C-4781-BDA3-3961EC29E4F4}" srcOrd="3" destOrd="0" parTransId="{57D38A11-FA56-4B20-89E1-76D44BDFB960}" sibTransId="{2C3A0557-55B9-4AA4-BD81-B6992CF2545F}"/>
    <dgm:cxn modelId="{C8E98781-3689-4200-804D-798D2EFA96F6}" srcId="{81B069C6-1C09-40D1-A12B-DA7389DBB8DF}" destId="{7339D879-5E1B-4C2D-84B0-FB4BD07A5870}" srcOrd="1" destOrd="0" parTransId="{E2C50F33-747A-4576-A055-B4643721B603}" sibTransId="{2FE7FED7-3262-4A21-B2DA-F5BF4E93A6E5}"/>
    <dgm:cxn modelId="{6A393E97-F4E8-40E6-8341-33FCC28787ED}" type="presOf" srcId="{06D70E9D-875E-471D-B1BC-FBF302278309}" destId="{CFF066EC-DA82-4FA7-AA38-2B6AA46A0616}" srcOrd="0" destOrd="0" presId="urn:microsoft.com/office/officeart/2005/8/layout/radial1"/>
    <dgm:cxn modelId="{DA492FDF-F5C4-4DDE-AA2A-D7C249B67365}" srcId="{81B069C6-1C09-40D1-A12B-DA7389DBB8DF}" destId="{06D70E9D-875E-471D-B1BC-FBF302278309}" srcOrd="2" destOrd="0" parTransId="{23CB5D82-F0A6-41BD-925D-138CF4F87DEB}" sibTransId="{53FD2B4A-691B-4AF4-BA17-B246D66A9591}"/>
    <dgm:cxn modelId="{4E29F438-945F-43BE-B843-A67B9B797A62}" type="presOf" srcId="{334C8AE7-8D31-47FE-8403-6063235BE7D2}" destId="{85D6D428-F1B8-4C9D-8D9D-478AB1E4ACB7}" srcOrd="1" destOrd="0" presId="urn:microsoft.com/office/officeart/2005/8/layout/radial1"/>
    <dgm:cxn modelId="{D8B5E50C-7DF5-4E8D-8C13-4633313BA385}" type="presOf" srcId="{5166218D-50C1-4136-8765-6F8A8F999F34}" destId="{3089D2CC-7974-4670-8435-1BEE74C4B32A}" srcOrd="0" destOrd="0" presId="urn:microsoft.com/office/officeart/2005/8/layout/radial1"/>
    <dgm:cxn modelId="{31F4AC7D-9217-4560-AF7A-31BC41BB770F}" type="presOf" srcId="{E2C50F33-747A-4576-A055-B4643721B603}" destId="{3B7B745F-AE5C-483D-ACE7-B3F34A9A8C78}" srcOrd="0" destOrd="0" presId="urn:microsoft.com/office/officeart/2005/8/layout/radial1"/>
    <dgm:cxn modelId="{C8D649E2-E64F-4804-A167-096ECC880746}" srcId="{81B069C6-1C09-40D1-A12B-DA7389DBB8DF}" destId="{5166218D-50C1-4136-8765-6F8A8F999F34}" srcOrd="0" destOrd="0" parTransId="{334C8AE7-8D31-47FE-8403-6063235BE7D2}" sibTransId="{005371DF-025E-45DD-B7D0-78D400035C95}"/>
    <dgm:cxn modelId="{6D33361C-C6FB-4114-8B60-F7D41E8D8437}" type="presOf" srcId="{334C8AE7-8D31-47FE-8403-6063235BE7D2}" destId="{8E18D843-397B-4E31-927A-DE9D617129A9}" srcOrd="0" destOrd="0" presId="urn:microsoft.com/office/officeart/2005/8/layout/radial1"/>
    <dgm:cxn modelId="{2F1367C1-CDB1-40DD-8591-EDC887DF4E59}" type="presOf" srcId="{23CB5D82-F0A6-41BD-925D-138CF4F87DEB}" destId="{79890F3A-0389-409F-94E9-FC1908FF45CE}" srcOrd="0" destOrd="0" presId="urn:microsoft.com/office/officeart/2005/8/layout/radial1"/>
    <dgm:cxn modelId="{C28F9D7A-D6CB-4193-8E7D-CA0F7C00FA0F}" type="presOf" srcId="{FBF8EF13-BF2C-4781-BDA3-3961EC29E4F4}" destId="{A5FA5D91-D45C-4A0C-BF42-542F2FCFF561}" srcOrd="0" destOrd="0" presId="urn:microsoft.com/office/officeart/2005/8/layout/radial1"/>
    <dgm:cxn modelId="{58975706-F6C4-47DC-8907-FD953DE26FDE}" type="presOf" srcId="{8BC3F476-0E3A-440A-AFF9-5B2C4DD2C52A}" destId="{C61C4B0C-DF47-4B1B-B8E9-4BF7FA41B57D}" srcOrd="0" destOrd="0" presId="urn:microsoft.com/office/officeart/2005/8/layout/radial1"/>
    <dgm:cxn modelId="{550B93BF-ACB9-4C2A-A2DC-0EDF68BE869A}" type="presOf" srcId="{57D38A11-FA56-4B20-89E1-76D44BDFB960}" destId="{AA826183-1DB5-419B-8F3B-8D6502208343}" srcOrd="1" destOrd="0" presId="urn:microsoft.com/office/officeart/2005/8/layout/radial1"/>
    <dgm:cxn modelId="{899EBF16-E540-46F6-BADB-BD7F3E70E470}" type="presOf" srcId="{E2C50F33-747A-4576-A055-B4643721B603}" destId="{5241ED00-48E0-4A6C-B187-9A7B91836D04}" srcOrd="1" destOrd="0" presId="urn:microsoft.com/office/officeart/2005/8/layout/radial1"/>
    <dgm:cxn modelId="{0D0B8C4B-494F-4BDD-8666-53C7B8785B94}" type="presOf" srcId="{23CB5D82-F0A6-41BD-925D-138CF4F87DEB}" destId="{23D62209-CD4B-4C56-8643-1F2BAAFC04BC}" srcOrd="1" destOrd="0" presId="urn:microsoft.com/office/officeart/2005/8/layout/radial1"/>
    <dgm:cxn modelId="{C59DA8A1-282D-46CE-AABF-B6A36C5FFC92}" srcId="{8BC3F476-0E3A-440A-AFF9-5B2C4DD2C52A}" destId="{81B069C6-1C09-40D1-A12B-DA7389DBB8DF}" srcOrd="0" destOrd="0" parTransId="{9054AC3E-72B0-4217-8D21-047395C141C3}" sibTransId="{77CC2465-E61B-4C1D-8C2A-F7B55A43D0AD}"/>
    <dgm:cxn modelId="{4056129F-D4F1-4091-864A-4C8B3E952B6F}" type="presOf" srcId="{7339D879-5E1B-4C2D-84B0-FB4BD07A5870}" destId="{0632CA6B-B6F7-49C3-B9DD-4F8C32398F03}" srcOrd="0" destOrd="0" presId="urn:microsoft.com/office/officeart/2005/8/layout/radial1"/>
    <dgm:cxn modelId="{4B7CE1D0-7049-457D-94F6-5ADDDB973DC0}" type="presOf" srcId="{81B069C6-1C09-40D1-A12B-DA7389DBB8DF}" destId="{82E9C307-FAEE-4D37-964E-CB8BCDC01647}" srcOrd="0" destOrd="0" presId="urn:microsoft.com/office/officeart/2005/8/layout/radial1"/>
    <dgm:cxn modelId="{CA40A3DF-C7E7-40F1-BEA8-D16C9DE3E246}" type="presParOf" srcId="{C61C4B0C-DF47-4B1B-B8E9-4BF7FA41B57D}" destId="{82E9C307-FAEE-4D37-964E-CB8BCDC01647}" srcOrd="0" destOrd="0" presId="urn:microsoft.com/office/officeart/2005/8/layout/radial1"/>
    <dgm:cxn modelId="{C7ED8D4E-5BAF-4FB7-B87F-EB3E251B93C6}" type="presParOf" srcId="{C61C4B0C-DF47-4B1B-B8E9-4BF7FA41B57D}" destId="{8E18D843-397B-4E31-927A-DE9D617129A9}" srcOrd="1" destOrd="0" presId="urn:microsoft.com/office/officeart/2005/8/layout/radial1"/>
    <dgm:cxn modelId="{78226C57-72E4-4100-B0E4-7874BEE458AE}" type="presParOf" srcId="{8E18D843-397B-4E31-927A-DE9D617129A9}" destId="{85D6D428-F1B8-4C9D-8D9D-478AB1E4ACB7}" srcOrd="0" destOrd="0" presId="urn:microsoft.com/office/officeart/2005/8/layout/radial1"/>
    <dgm:cxn modelId="{8D66D748-D82B-4673-8F80-041D57319257}" type="presParOf" srcId="{C61C4B0C-DF47-4B1B-B8E9-4BF7FA41B57D}" destId="{3089D2CC-7974-4670-8435-1BEE74C4B32A}" srcOrd="2" destOrd="0" presId="urn:microsoft.com/office/officeart/2005/8/layout/radial1"/>
    <dgm:cxn modelId="{E8BAEFC9-2168-40AA-B4E9-DE6665F150AA}" type="presParOf" srcId="{C61C4B0C-DF47-4B1B-B8E9-4BF7FA41B57D}" destId="{3B7B745F-AE5C-483D-ACE7-B3F34A9A8C78}" srcOrd="3" destOrd="0" presId="urn:microsoft.com/office/officeart/2005/8/layout/radial1"/>
    <dgm:cxn modelId="{9EB0AAC4-FA23-4CF0-A69C-D89B9A69BF9F}" type="presParOf" srcId="{3B7B745F-AE5C-483D-ACE7-B3F34A9A8C78}" destId="{5241ED00-48E0-4A6C-B187-9A7B91836D04}" srcOrd="0" destOrd="0" presId="urn:microsoft.com/office/officeart/2005/8/layout/radial1"/>
    <dgm:cxn modelId="{21B50950-4549-43AB-9343-077BCCB29777}" type="presParOf" srcId="{C61C4B0C-DF47-4B1B-B8E9-4BF7FA41B57D}" destId="{0632CA6B-B6F7-49C3-B9DD-4F8C32398F03}" srcOrd="4" destOrd="0" presId="urn:microsoft.com/office/officeart/2005/8/layout/radial1"/>
    <dgm:cxn modelId="{3F991EDA-F3F5-4319-861A-462B8380DCEC}" type="presParOf" srcId="{C61C4B0C-DF47-4B1B-B8E9-4BF7FA41B57D}" destId="{79890F3A-0389-409F-94E9-FC1908FF45CE}" srcOrd="5" destOrd="0" presId="urn:microsoft.com/office/officeart/2005/8/layout/radial1"/>
    <dgm:cxn modelId="{FF6B2A30-604B-4C3C-9FE4-F55991F1C013}" type="presParOf" srcId="{79890F3A-0389-409F-94E9-FC1908FF45CE}" destId="{23D62209-CD4B-4C56-8643-1F2BAAFC04BC}" srcOrd="0" destOrd="0" presId="urn:microsoft.com/office/officeart/2005/8/layout/radial1"/>
    <dgm:cxn modelId="{2D891866-E7D4-40D1-B96E-7F9A2CAD9411}" type="presParOf" srcId="{C61C4B0C-DF47-4B1B-B8E9-4BF7FA41B57D}" destId="{CFF066EC-DA82-4FA7-AA38-2B6AA46A0616}" srcOrd="6" destOrd="0" presId="urn:microsoft.com/office/officeart/2005/8/layout/radial1"/>
    <dgm:cxn modelId="{263B01ED-F42F-4BA3-BE2F-D78064FB7D0E}" type="presParOf" srcId="{C61C4B0C-DF47-4B1B-B8E9-4BF7FA41B57D}" destId="{E20A4981-4175-40DB-87E5-290600F74208}" srcOrd="7" destOrd="0" presId="urn:microsoft.com/office/officeart/2005/8/layout/radial1"/>
    <dgm:cxn modelId="{CA21554D-663E-4634-AAC3-723F71E500B7}" type="presParOf" srcId="{E20A4981-4175-40DB-87E5-290600F74208}" destId="{AA826183-1DB5-419B-8F3B-8D6502208343}" srcOrd="0" destOrd="0" presId="urn:microsoft.com/office/officeart/2005/8/layout/radial1"/>
    <dgm:cxn modelId="{A2C4FD25-DE1E-4668-8438-77235D5B2A36}" type="presParOf" srcId="{C61C4B0C-DF47-4B1B-B8E9-4BF7FA41B57D}" destId="{A5FA5D91-D45C-4A0C-BF42-542F2FCFF56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C307-FAEE-4D37-964E-CB8BCDC01647}">
      <dsp:nvSpPr>
        <dsp:cNvPr id="0" name=""/>
        <dsp:cNvSpPr/>
      </dsp:nvSpPr>
      <dsp:spPr>
        <a:xfrm>
          <a:off x="3523180" y="1813365"/>
          <a:ext cx="1864778" cy="1744956"/>
        </a:xfrm>
        <a:prstGeom prst="ellipse">
          <a:avLst/>
        </a:prstGeom>
        <a:solidFill>
          <a:schemeClr val="tx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SSPT Members</a:t>
          </a:r>
          <a:endParaRPr lang="en-US" sz="2500" kern="1200" dirty="0">
            <a:solidFill>
              <a:schemeClr val="bg1"/>
            </a:solidFill>
          </a:endParaRPr>
        </a:p>
      </dsp:txBody>
      <dsp:txXfrm>
        <a:off x="3796270" y="2068908"/>
        <a:ext cx="1318598" cy="1233870"/>
      </dsp:txXfrm>
    </dsp:sp>
    <dsp:sp modelId="{8E18D843-397B-4E31-927A-DE9D617129A9}">
      <dsp:nvSpPr>
        <dsp:cNvPr id="0" name=""/>
        <dsp:cNvSpPr/>
      </dsp:nvSpPr>
      <dsp:spPr>
        <a:xfrm rot="16266433">
          <a:off x="4308631" y="1631427"/>
          <a:ext cx="334050" cy="30172"/>
        </a:xfrm>
        <a:custGeom>
          <a:avLst/>
          <a:gdLst/>
          <a:ahLst/>
          <a:cxnLst/>
          <a:rect l="0" t="0" r="0" b="0"/>
          <a:pathLst>
            <a:path>
              <a:moveTo>
                <a:pt x="0" y="15086"/>
              </a:moveTo>
              <a:lnTo>
                <a:pt x="334050"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67305" y="1638162"/>
        <a:ext cx="16702" cy="16702"/>
      </dsp:txXfrm>
    </dsp:sp>
    <dsp:sp modelId="{3089D2CC-7974-4670-8435-1BEE74C4B32A}">
      <dsp:nvSpPr>
        <dsp:cNvPr id="0" name=""/>
        <dsp:cNvSpPr/>
      </dsp:nvSpPr>
      <dsp:spPr>
        <a:xfrm>
          <a:off x="3789941" y="74614"/>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Administrator or Designee</a:t>
          </a:r>
          <a:endParaRPr lang="en-US" sz="1300" kern="1200" dirty="0"/>
        </a:p>
      </dsp:txBody>
      <dsp:txXfrm>
        <a:off x="3995704" y="280377"/>
        <a:ext cx="993510" cy="993510"/>
      </dsp:txXfrm>
    </dsp:sp>
    <dsp:sp modelId="{3B7B745F-AE5C-483D-ACE7-B3F34A9A8C78}">
      <dsp:nvSpPr>
        <dsp:cNvPr id="0" name=""/>
        <dsp:cNvSpPr/>
      </dsp:nvSpPr>
      <dsp:spPr>
        <a:xfrm rot="21484702">
          <a:off x="5387224" y="2631434"/>
          <a:ext cx="480705" cy="30172"/>
        </a:xfrm>
        <a:custGeom>
          <a:avLst/>
          <a:gdLst/>
          <a:ahLst/>
          <a:cxnLst/>
          <a:rect l="0" t="0" r="0" b="0"/>
          <a:pathLst>
            <a:path>
              <a:moveTo>
                <a:pt x="0" y="15086"/>
              </a:moveTo>
              <a:lnTo>
                <a:pt x="480705"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15559" y="2634503"/>
        <a:ext cx="24035" cy="24035"/>
      </dsp:txXfrm>
    </dsp:sp>
    <dsp:sp modelId="{0632CA6B-B6F7-49C3-B9DD-4F8C32398F03}">
      <dsp:nvSpPr>
        <dsp:cNvPr id="0" name=""/>
        <dsp:cNvSpPr/>
      </dsp:nvSpPr>
      <dsp:spPr>
        <a:xfrm>
          <a:off x="5867399" y="1912385"/>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General Education Teacher</a:t>
          </a:r>
          <a:endParaRPr lang="en-US" sz="1300" kern="1200" dirty="0"/>
        </a:p>
      </dsp:txBody>
      <dsp:txXfrm>
        <a:off x="6073162" y="2118148"/>
        <a:ext cx="993510" cy="993510"/>
      </dsp:txXfrm>
    </dsp:sp>
    <dsp:sp modelId="{79890F3A-0389-409F-94E9-FC1908FF45CE}">
      <dsp:nvSpPr>
        <dsp:cNvPr id="0" name=""/>
        <dsp:cNvSpPr/>
      </dsp:nvSpPr>
      <dsp:spPr>
        <a:xfrm rot="5286131">
          <a:off x="4363126" y="3668242"/>
          <a:ext cx="250990" cy="30172"/>
        </a:xfrm>
        <a:custGeom>
          <a:avLst/>
          <a:gdLst/>
          <a:ahLst/>
          <a:cxnLst/>
          <a:rect l="0" t="0" r="0" b="0"/>
          <a:pathLst>
            <a:path>
              <a:moveTo>
                <a:pt x="0" y="15086"/>
              </a:moveTo>
              <a:lnTo>
                <a:pt x="250990"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2346" y="3677054"/>
        <a:ext cx="12549" cy="12549"/>
      </dsp:txXfrm>
    </dsp:sp>
    <dsp:sp modelId="{CFF066EC-DA82-4FA7-AA38-2B6AA46A0616}">
      <dsp:nvSpPr>
        <dsp:cNvPr id="0" name=""/>
        <dsp:cNvSpPr/>
      </dsp:nvSpPr>
      <dsp:spPr>
        <a:xfrm>
          <a:off x="3869332" y="3808412"/>
          <a:ext cx="1289134" cy="1275618"/>
        </a:xfrm>
        <a:prstGeom prst="ellipse">
          <a:avLst/>
        </a:prstGeom>
        <a:solidFill>
          <a:srgbClr val="1F497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Parent</a:t>
          </a:r>
          <a:endParaRPr lang="en-US" sz="1300" kern="1200" dirty="0"/>
        </a:p>
      </dsp:txBody>
      <dsp:txXfrm>
        <a:off x="4058121" y="3995222"/>
        <a:ext cx="911556" cy="901998"/>
      </dsp:txXfrm>
    </dsp:sp>
    <dsp:sp modelId="{E20A4981-4175-40DB-87E5-290600F74208}">
      <dsp:nvSpPr>
        <dsp:cNvPr id="0" name=""/>
        <dsp:cNvSpPr/>
      </dsp:nvSpPr>
      <dsp:spPr>
        <a:xfrm rot="10966621">
          <a:off x="3062755" y="2614400"/>
          <a:ext cx="461946" cy="30172"/>
        </a:xfrm>
        <a:custGeom>
          <a:avLst/>
          <a:gdLst/>
          <a:ahLst/>
          <a:cxnLst/>
          <a:rect l="0" t="0" r="0" b="0"/>
          <a:pathLst>
            <a:path>
              <a:moveTo>
                <a:pt x="0" y="15086"/>
              </a:moveTo>
              <a:lnTo>
                <a:pt x="461946"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2180" y="2617938"/>
        <a:ext cx="23097" cy="23097"/>
      </dsp:txXfrm>
    </dsp:sp>
    <dsp:sp modelId="{A5FA5D91-D45C-4A0C-BF42-542F2FCFF561}">
      <dsp:nvSpPr>
        <dsp:cNvPr id="0" name=""/>
        <dsp:cNvSpPr/>
      </dsp:nvSpPr>
      <dsp:spPr>
        <a:xfrm>
          <a:off x="1658815" y="1881742"/>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Instructional Specialists</a:t>
          </a:r>
          <a:endParaRPr lang="en-US" sz="1300" kern="1200" dirty="0"/>
        </a:p>
      </dsp:txBody>
      <dsp:txXfrm>
        <a:off x="1864578" y="2087505"/>
        <a:ext cx="993510" cy="9935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68505-871B-44FD-9E34-103C3E4305D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92FF5-EDE7-4185-BDF0-1CFE3B90B781}" type="slidenum">
              <a:rPr lang="en-US" smtClean="0"/>
              <a:t>‹#›</a:t>
            </a:fld>
            <a:endParaRPr lang="en-US"/>
          </a:p>
        </p:txBody>
      </p:sp>
    </p:spTree>
    <p:extLst>
      <p:ext uri="{BB962C8B-B14F-4D97-AF65-F5344CB8AC3E}">
        <p14:creationId xmlns:p14="http://schemas.microsoft.com/office/powerpoint/2010/main" val="20764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Students who receive school-wide interventions are generally progressing well, but may require slight support to continue their successful path.  They are a part of the majority of students experiencing success and generally will not require an SSPT meeting. School-wide supports will be offered within the school and/or within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1B3B04-EEFB-4567-9C92-3262226C5E7C}" type="slidenum">
              <a:rPr lang="en-US" smtClean="0"/>
              <a:t>1</a:t>
            </a:fld>
            <a:endParaRPr lang="en-US"/>
          </a:p>
        </p:txBody>
      </p:sp>
    </p:spTree>
    <p:extLst>
      <p:ext uri="{BB962C8B-B14F-4D97-AF65-F5344CB8AC3E}">
        <p14:creationId xmlns:p14="http://schemas.microsoft.com/office/powerpoint/2010/main" val="23610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endParaRPr lang="en-US" dirty="0" smtClean="0"/>
          </a:p>
        </p:txBody>
      </p:sp>
      <p:sp>
        <p:nvSpPr>
          <p:cNvPr id="4" name="Slide Number Placeholder 3"/>
          <p:cNvSpPr>
            <a:spLocks noGrp="1"/>
          </p:cNvSpPr>
          <p:nvPr>
            <p:ph type="sldNum" sz="quarter" idx="10"/>
          </p:nvPr>
        </p:nvSpPr>
        <p:spPr/>
        <p:txBody>
          <a:bodyPr/>
          <a:lstStyle/>
          <a:p>
            <a:fld id="{171B3B04-EEFB-4567-9C92-3262226C5E7C}" type="slidenum">
              <a:rPr lang="en-US" smtClean="0"/>
              <a:t>13</a:t>
            </a:fld>
            <a:endParaRPr lang="en-US"/>
          </a:p>
        </p:txBody>
      </p:sp>
    </p:spTree>
    <p:extLst>
      <p:ext uri="{BB962C8B-B14F-4D97-AF65-F5344CB8AC3E}">
        <p14:creationId xmlns:p14="http://schemas.microsoft.com/office/powerpoint/2010/main" val="12691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students will require small group instruction.</a:t>
            </a:r>
            <a:r>
              <a:rPr lang="en-US" baseline="0" dirty="0" smtClean="0"/>
              <a:t> The small groups are tailored to the individual students’ needs and instruction is delivered using a variety of strategies, approaches and techniques that are targeted to the students needs.  Students who receive this level of support may require an SSPT meeting.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71B3B04-EEFB-4567-9C92-3262226C5E7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9171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students at the Tier III level of support may require daily intervention.  This type of intervention</a:t>
            </a:r>
            <a:r>
              <a:rPr lang="en-US" sz="1200" baseline="0" dirty="0" smtClean="0"/>
              <a:t> is  temporary in nature, with the purpose to provide highly targeted and intensive instruction to accelerate student learning and transition the student back into small flexible groupings.      </a:t>
            </a:r>
            <a:endParaRPr lang="en-US" dirty="0" smtClean="0"/>
          </a:p>
        </p:txBody>
      </p:sp>
      <p:sp>
        <p:nvSpPr>
          <p:cNvPr id="4" name="Slide Number Placeholder 3"/>
          <p:cNvSpPr>
            <a:spLocks noGrp="1"/>
          </p:cNvSpPr>
          <p:nvPr>
            <p:ph type="sldNum" sz="quarter" idx="10"/>
          </p:nvPr>
        </p:nvSpPr>
        <p:spPr/>
        <p:txBody>
          <a:bodyPr/>
          <a:lstStyle/>
          <a:p>
            <a:fld id="{171B3B04-EEFB-4567-9C92-3262226C5E7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160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5</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smtClean="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5</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111186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6</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smtClean="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6</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59966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7</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smtClean="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7</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182305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13197D-74EB-4902-BED1-14DE16EC7B57}" type="slidenum">
              <a:rPr lang="en-US" altLang="en-US">
                <a:solidFill>
                  <a:srgbClr val="000000"/>
                </a:solidFill>
              </a:rPr>
              <a:pPr eaLnBrk="1" hangingPunct="1"/>
              <a:t>8</a:t>
            </a:fld>
            <a:endParaRPr lang="en-US" altLang="en-US">
              <a:solidFill>
                <a:srgbClr val="000000"/>
              </a:solidFill>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p:spPr>
        <p:txBody>
          <a:bodyPr lIns="92074" tIns="46037" rIns="92074" bIns="46037"/>
          <a:lstStyle/>
          <a:p>
            <a:pPr eaLnBrk="1" hangingPunct="1">
              <a:spcBef>
                <a:spcPct val="0"/>
              </a:spcBef>
            </a:pPr>
            <a:r>
              <a:rPr lang="en-US" altLang="en-US" baseline="0" dirty="0" smtClean="0"/>
              <a:t>Depending on the staffing of the school, the members in red are recommended to participate as they bring expertise in different areas.  The student participates, if it is age appropriate, as well as the parent and any related service providers (as needed).   </a:t>
            </a:r>
            <a:r>
              <a:rPr lang="en-US" altLang="en-US" dirty="0" smtClean="0"/>
              <a:t>    </a:t>
            </a:r>
          </a:p>
          <a:p>
            <a:pPr eaLnBrk="1" hangingPunct="1">
              <a:spcBef>
                <a:spcPct val="0"/>
              </a:spcBef>
            </a:pPr>
            <a:r>
              <a:rPr lang="en-US" altLang="en-US" baseline="0" dirty="0" smtClean="0"/>
              <a:t> </a:t>
            </a:r>
          </a:p>
          <a:p>
            <a:pPr eaLnBrk="1" hangingPunct="1">
              <a:spcBef>
                <a:spcPct val="0"/>
              </a:spcBef>
            </a:pPr>
            <a:r>
              <a:rPr lang="en-US" altLang="en-US" dirty="0" smtClean="0"/>
              <a:t>Consideration for student participation should include the age/developmental level of the student, as well as the reason for referral.  </a:t>
            </a:r>
            <a:r>
              <a:rPr lang="en-US" altLang="en-US" baseline="0" dirty="0" smtClean="0"/>
              <a:t>The team cultivates a collaborative culture and deepens learning by utilizing what everyone brings to the table.  </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32773" name="Slide Number Placeholder 3"/>
          <p:cNvSpPr txBox="1">
            <a:spLocks noGrp="1"/>
          </p:cNvSpPr>
          <p:nvPr/>
        </p:nvSpPr>
        <p:spPr bwMode="auto">
          <a:xfrm>
            <a:off x="3812255" y="8818563"/>
            <a:ext cx="2917324"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4" tIns="46037" rIns="92074" bIns="46037"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A86DA112-BB6A-4CAF-96F7-EB40F8491436}" type="slidenum">
              <a:rPr lang="en-US" altLang="en-US" sz="1200">
                <a:solidFill>
                  <a:srgbClr val="000000"/>
                </a:solidFill>
                <a:latin typeface="Calibri" pitchFamily="34" charset="0"/>
              </a:rPr>
              <a:pPr algn="r" eaLnBrk="1" fontAlgn="base" hangingPunct="1">
                <a:spcBef>
                  <a:spcPct val="0"/>
                </a:spcBef>
                <a:spcAft>
                  <a:spcPct val="0"/>
                </a:spcAft>
              </a:pPr>
              <a:t>8</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4027611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9</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marL="0" indent="0" fontAlgn="base">
              <a:spcBef>
                <a:spcPct val="0"/>
              </a:spcBef>
              <a:spcAft>
                <a:spcPct val="0"/>
              </a:spcAft>
              <a:buClr>
                <a:schemeClr val="accent2">
                  <a:lumMod val="75000"/>
                </a:schemeClr>
              </a:buClr>
              <a:buFont typeface="Arial" panose="020B0604020202020204" pitchFamily="34" charset="0"/>
              <a:buNone/>
            </a:pPr>
            <a:r>
              <a:rPr lang="en-US" altLang="en-US" sz="1200" dirty="0" smtClean="0">
                <a:solidFill>
                  <a:srgbClr val="1F497D"/>
                </a:solidFill>
              </a:rPr>
              <a:t>If you have any additional information that you feel is important</a:t>
            </a:r>
            <a:r>
              <a:rPr lang="en-US" altLang="en-US" sz="1200" baseline="0" dirty="0" smtClean="0">
                <a:solidFill>
                  <a:srgbClr val="1F497D"/>
                </a:solidFill>
              </a:rPr>
              <a:t> to your child’s education, please</a:t>
            </a:r>
            <a:r>
              <a:rPr lang="en-US" altLang="en-US" sz="1200" dirty="0" smtClean="0">
                <a:solidFill>
                  <a:srgbClr val="1F497D"/>
                </a:solidFill>
              </a:rPr>
              <a:t> share it with the team and if possible provide it to the Designee in advance of the meeting.  </a:t>
            </a:r>
          </a:p>
          <a:p>
            <a:pPr fontAlgn="base">
              <a:spcBef>
                <a:spcPct val="0"/>
              </a:spcBef>
              <a:spcAft>
                <a:spcPct val="0"/>
              </a:spcAft>
            </a:pPr>
            <a:endParaRPr lang="en-US" altLang="en-US" dirty="0" smtClean="0">
              <a:solidFill>
                <a:srgbClr val="1F497D"/>
              </a:solidFill>
            </a:endParaRPr>
          </a:p>
          <a:p>
            <a:pPr eaLnBrk="1" hangingPunct="1">
              <a:spcBef>
                <a:spcPct val="0"/>
              </a:spcBef>
            </a:pPr>
            <a:endParaRPr lang="en-US" altLang="en-US" dirty="0" smtClean="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9</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398043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11</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smtClean="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11</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11819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9016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372036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6064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8759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0831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26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CDB4A2-4DE7-4335-A0A1-A3D9C5D0B2D9}"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23355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CDB4A2-4DE7-4335-A0A1-A3D9C5D0B2D9}"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19626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B4A2-4DE7-4335-A0A1-A3D9C5D0B2D9}"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07870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6228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51925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DB4A2-4DE7-4335-A0A1-A3D9C5D0B2D9}"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6096B-7C30-4596-9C25-6790D3274357}" type="slidenum">
              <a:rPr lang="en-US" smtClean="0"/>
              <a:t>‹#›</a:t>
            </a:fld>
            <a:endParaRPr lang="en-US"/>
          </a:p>
        </p:txBody>
      </p:sp>
    </p:spTree>
    <p:extLst>
      <p:ext uri="{BB962C8B-B14F-4D97-AF65-F5344CB8AC3E}">
        <p14:creationId xmlns:p14="http://schemas.microsoft.com/office/powerpoint/2010/main" val="309223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0ahUKEwjs9-CQw6vRAhVpyVQKHbm-A6wQjRwIBw&amp;url=https://www.districtadministration.com/article/principals-instructional-leaders&amp;bvm=bv.142059868,d.cGw&amp;psig=AFQjCNGYo72Jh_ullezvo8N_3u2iYFY_Ew&amp;ust=148372344370824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0ahUKEwjMldvgxqvRAhUY2mMKHcBYCHwQjRwIBw&amp;url=https://clipartfest.com/categories/view/c2Nob29sIHN1Y2Nlc3MgY2xpcGFydCBpbWFnZXM%3D/school-success-clipart-images.html&amp;bvm=bv.142059868,d.cGw&amp;psig=AFQjCNF10yCcXtkcP1COSBhv5tbdRL1QLg&amp;ust=14837243622363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zIafgYbRAhVVImMKHZKgDEsQjRwIBw&amp;url=http://itgspecialeducationwallpapars.blogspot.com/2012/12/student-study-team.html&amp;bvm=bv.142059868,d.cGw&amp;psig=AFQjCNEQsggmTOJWZZDI6QT07vch2wB21w&amp;ust=1482434562864560"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mueLrmIjRAhVIs1QKHYsMD8AQjRwIBw&amp;url=http://www.slj.com/2013/03/research/librarian-required-a-new-study-shows-that-a-full-time-school-librarian-makes-a-critical-difference-in-boosting-student-achievement/&amp;bvm=bv.142059868,d.cGw&amp;psig=AFQjCNHVNUc7ILGvllYSbZi8KW3_uKhluw&amp;ust=148250952711956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i0uaGCzKvRAhVEzGMKHVbkBVgQjRwIBw&amp;url=http://www.studentachievement.org/blog/9-beliefs-and-attitudes-that-foster-collaborative-family-school-partnerships/&amp;bvm=bv.142059868,d.cGw&amp;psig=AFQjCNHZf-YIaiWAmWfFz67QRxxQiLg_ng&amp;ust=148372591498005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i0uaGCzKvRAhVEzGMKHVbkBVgQjRwIBw&amp;url=http://www.studentachievement.org/blog/9-beliefs-and-attitudes-that-foster-collaborative-family-school-partnerships/&amp;bvm=bv.142059868,d.cGw&amp;psig=AFQjCNHZf-YIaiWAmWfFz67QRxxQiLg_ng&amp;ust=148372591498005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9.jpeg"/><Relationship Id="rId4" Type="http://schemas.openxmlformats.org/officeDocument/2006/relationships/diagramLayout" Target="../diagrams/layout2.xml"/><Relationship Id="rId9" Type="http://schemas.openxmlformats.org/officeDocument/2006/relationships/hyperlink" Target="https://www.google.com/url?sa=i&amp;rct=j&amp;q=&amp;esrc=s&amp;source=images&amp;cd=&amp;cad=rja&amp;uact=8&amp;ved=0ahUKEwj9o-iMu4bRAhUG62MKHcwJCdcQjRwIBw&amp;url=https://www.dreamstime.com/royalty-free-stock-images-growing-economy-symbol-trees-gears-image18369439&amp;bvm=bv.142059868,d.cGc&amp;psig=AFQjCNH14y1SV3NjqvkRTG8sSHYSVNHBkA&amp;ust=148245007537349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o0P_rwavRAhWIgVQKHdh3B90QjRwIBw&amp;url=https://goalbookapp.com/goalbook-empowers-team-in-chula-vista/&amp;bvm=bv.142059868,d.cGw&amp;psig=AFQjCNFobBd3EkbojM1MzECwFjR3QFBMvQ&amp;ust=148372320709609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5470" y="533400"/>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Different Levels of Support </a:t>
            </a:r>
            <a:endParaRPr lang="en-US" sz="2800" b="1" dirty="0">
              <a:solidFill>
                <a:prstClr val="white"/>
              </a:solidFill>
            </a:endParaRPr>
          </a:p>
        </p:txBody>
      </p:sp>
      <p:sp>
        <p:nvSpPr>
          <p:cNvPr id="3" name="Content Placeholder 2"/>
          <p:cNvSpPr>
            <a:spLocks noGrp="1"/>
          </p:cNvSpPr>
          <p:nvPr>
            <p:ph sz="half" idx="1"/>
          </p:nvPr>
        </p:nvSpPr>
        <p:spPr>
          <a:xfrm>
            <a:off x="2751937" y="1968502"/>
            <a:ext cx="6209764" cy="4080930"/>
          </a:xfrm>
          <a:ln>
            <a:solidFill>
              <a:schemeClr val="accent3">
                <a:lumMod val="40000"/>
                <a:lumOff val="60000"/>
              </a:schemeClr>
            </a:solidFill>
          </a:ln>
        </p:spPr>
        <p:txBody>
          <a:bodyPr/>
          <a:lstStyle/>
          <a:p>
            <a:pPr algn="r"/>
            <a:r>
              <a:rPr lang="en-US" sz="2400" cap="small" dirty="0"/>
              <a:t>                     School-wide</a:t>
            </a:r>
            <a:r>
              <a:rPr lang="en-US" dirty="0" smtClean="0"/>
              <a:t>			</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453560"/>
            <a:ext cx="5105400" cy="2871789"/>
          </a:xfrm>
          <a:prstGeom prst="rect">
            <a:avLst/>
          </a:prstGeom>
        </p:spPr>
      </p:pic>
      <p:sp>
        <p:nvSpPr>
          <p:cNvPr id="14" name="TextBox 13"/>
          <p:cNvSpPr txBox="1"/>
          <p:nvPr/>
        </p:nvSpPr>
        <p:spPr>
          <a:xfrm>
            <a:off x="3945719" y="5502724"/>
            <a:ext cx="3822200" cy="369332"/>
          </a:xfrm>
          <a:prstGeom prst="rect">
            <a:avLst/>
          </a:prstGeom>
          <a:noFill/>
        </p:spPr>
        <p:txBody>
          <a:bodyPr wrap="none" rtlCol="0">
            <a:spAutoFit/>
          </a:bodyPr>
          <a:lstStyle/>
          <a:p>
            <a:r>
              <a:rPr lang="en-US" dirty="0"/>
              <a:t>Interventions that </a:t>
            </a:r>
            <a:r>
              <a:rPr lang="en-US" b="1" dirty="0"/>
              <a:t>all</a:t>
            </a:r>
            <a:r>
              <a:rPr lang="en-US" dirty="0"/>
              <a:t> students receive</a:t>
            </a:r>
            <a:endParaRPr lang="en-US" dirty="0"/>
          </a:p>
        </p:txBody>
      </p:sp>
      <p:sp>
        <p:nvSpPr>
          <p:cNvPr id="2" name="TextBox 1"/>
          <p:cNvSpPr txBox="1"/>
          <p:nvPr/>
        </p:nvSpPr>
        <p:spPr>
          <a:xfrm>
            <a:off x="6624919" y="1980199"/>
            <a:ext cx="1143000" cy="430887"/>
          </a:xfrm>
          <a:prstGeom prst="rect">
            <a:avLst/>
          </a:prstGeom>
          <a:noFill/>
        </p:spPr>
        <p:txBody>
          <a:bodyPr wrap="square" rtlCol="0">
            <a:spAutoFit/>
          </a:bodyPr>
          <a:lstStyle/>
          <a:p>
            <a:r>
              <a:rPr lang="en-US" sz="2200" dirty="0">
                <a:solidFill>
                  <a:srgbClr val="0070C0"/>
                </a:solidFill>
                <a:latin typeface="Bell MT" panose="02020503060305020303" pitchFamily="18" charset="0"/>
              </a:rPr>
              <a:t>Tier I </a:t>
            </a:r>
            <a:endParaRPr lang="en-US" sz="2200" dirty="0">
              <a:solidFill>
                <a:srgbClr val="0070C0"/>
              </a:solidFill>
              <a:latin typeface="Bell MT" panose="02020503060305020303" pitchFamily="18" charset="0"/>
            </a:endParaRPr>
          </a:p>
        </p:txBody>
      </p:sp>
    </p:spTree>
    <p:extLst>
      <p:ext uri="{BB962C8B-B14F-4D97-AF65-F5344CB8AC3E}">
        <p14:creationId xmlns:p14="http://schemas.microsoft.com/office/powerpoint/2010/main" val="12892121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Active Parent Participation at an SSPT Meeting</a:t>
            </a:r>
          </a:p>
        </p:txBody>
      </p:sp>
      <p:sp>
        <p:nvSpPr>
          <p:cNvPr id="5" name="Rectangle 4"/>
          <p:cNvSpPr/>
          <p:nvPr/>
        </p:nvSpPr>
        <p:spPr>
          <a:xfrm>
            <a:off x="1714500" y="914400"/>
            <a:ext cx="8686800" cy="6832640"/>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If you have received a Parent Invitation Letter, plan to attend your child’s SSPT Meeting.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Participate in the discussion                                                                 regarding your child’s                                                                        performance</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Participate in the development                                                                             of goals.  The goals will be                                                                                   reviewed within the next 6-8 weeks.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Ask questions regarding how you might help your child at home, to achieve his/her SSPT goals at school.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Encourage your child to participate in all aspects of the intervention.  </a:t>
            </a: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p:txBody>
      </p:sp>
      <p:pic>
        <p:nvPicPr>
          <p:cNvPr id="4" name="irc_mi" descr="Related imag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76400"/>
            <a:ext cx="3429000" cy="2209800"/>
          </a:xfrm>
          <a:prstGeom prst="rect">
            <a:avLst/>
          </a:prstGeom>
          <a:noFill/>
          <a:ln>
            <a:noFill/>
          </a:ln>
        </p:spPr>
      </p:pic>
    </p:spTree>
    <p:extLst>
      <p:ext uri="{BB962C8B-B14F-4D97-AF65-F5344CB8AC3E}">
        <p14:creationId xmlns:p14="http://schemas.microsoft.com/office/powerpoint/2010/main" val="234231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Placeholder 2"/>
          <p:cNvSpPr>
            <a:spLocks noGrp="1"/>
          </p:cNvSpPr>
          <p:nvPr>
            <p:ph type="body" sz="quarter" idx="4294967295"/>
          </p:nvPr>
        </p:nvSpPr>
        <p:spPr>
          <a:xfrm>
            <a:off x="1725650" y="298450"/>
            <a:ext cx="8382000" cy="533400"/>
          </a:xfrm>
          <a:solidFill>
            <a:srgbClr val="C00000"/>
          </a:solidFill>
        </p:spPr>
        <p:txBody>
          <a:bodyPr>
            <a:normAutofit/>
          </a:bodyPr>
          <a:lstStyle/>
          <a:p>
            <a:pPr algn="ctr" eaLnBrk="1" hangingPunct="1">
              <a:buFontTx/>
              <a:buNone/>
            </a:pPr>
            <a:r>
              <a:rPr lang="en-US" altLang="en-US" b="1" dirty="0">
                <a:solidFill>
                  <a:schemeClr val="bg1"/>
                </a:solidFill>
              </a:rPr>
              <a:t>What should I expect at the SSPT Meeting? </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29460" y="998180"/>
            <a:ext cx="8180350" cy="8617744"/>
          </a:xfrm>
          <a:prstGeom prst="rect">
            <a:avLst/>
          </a:prstGeom>
        </p:spPr>
        <p:txBody>
          <a:bodyPr wrap="square">
            <a:spAutoFit/>
          </a:bodyPr>
          <a:lstStyle/>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The team members will introduce themselves</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The SSPT Designee will review the student                                       information that was provided in advance                                          and gather any new information.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As a group, the SSPT develops goals that are individualized to the student’s needs and completes the Student Intervention Plan.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fontAlgn="base">
              <a:spcBef>
                <a:spcPct val="0"/>
              </a:spcBef>
              <a:spcAft>
                <a:spcPct val="0"/>
              </a:spcAft>
              <a:buClr>
                <a:srgbClr val="438086">
                  <a:lumMod val="75000"/>
                </a:srgbClr>
              </a:buClr>
            </a:pPr>
            <a:r>
              <a:rPr lang="en-US" altLang="en-US" sz="2200" dirty="0">
                <a:solidFill>
                  <a:srgbClr val="1F497D"/>
                </a:solidFill>
              </a:rPr>
              <a:t> </a:t>
            </a:r>
            <a:r>
              <a:rPr lang="en-US" altLang="en-US" sz="2200" dirty="0">
                <a:solidFill>
                  <a:srgbClr val="1F497D"/>
                </a:solidFill>
              </a:rPr>
              <a:t>					The team will brainstorm                                                                                                                                                                                                                                                       					intervention supports and  					provide a description of the </a:t>
            </a:r>
          </a:p>
          <a:p>
            <a:pPr fontAlgn="base">
              <a:spcBef>
                <a:spcPct val="0"/>
              </a:spcBef>
              <a:spcAft>
                <a:spcPct val="0"/>
              </a:spcAft>
              <a:buClr>
                <a:srgbClr val="438086">
                  <a:lumMod val="75000"/>
                </a:srgbClr>
              </a:buClr>
            </a:pPr>
            <a:r>
              <a:rPr lang="en-US" altLang="en-US" sz="2200" dirty="0">
                <a:solidFill>
                  <a:srgbClr val="1F497D"/>
                </a:solidFill>
              </a:rPr>
              <a:t>	</a:t>
            </a:r>
            <a:r>
              <a:rPr lang="en-US" altLang="en-US" sz="2200" dirty="0">
                <a:solidFill>
                  <a:srgbClr val="1F497D"/>
                </a:solidFill>
              </a:rPr>
              <a:t>				supports, such as what it is, 					when it will be provided, by 					whom and how often.</a:t>
            </a:r>
            <a:r>
              <a:rPr lang="en-US" altLang="en-US" sz="2400" dirty="0">
                <a:solidFill>
                  <a:srgbClr val="1F497D"/>
                </a:solidFill>
              </a:rPr>
              <a:t> </a:t>
            </a:r>
          </a:p>
          <a:p>
            <a:pPr fontAlgn="base">
              <a:spcBef>
                <a:spcPct val="0"/>
              </a:spcBef>
              <a:spcAft>
                <a:spcPct val="0"/>
              </a:spcAft>
              <a:buClr>
                <a:srgbClr val="438086">
                  <a:lumMod val="75000"/>
                </a:srgbClr>
              </a:buClr>
            </a:pPr>
            <a:r>
              <a:rPr lang="en-US" altLang="en-US" sz="2400" dirty="0">
                <a:solidFill>
                  <a:srgbClr val="1F497D"/>
                </a:solidFill>
              </a:rPr>
              <a:t>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buClr>
                <a:srgbClr val="438086">
                  <a:lumMod val="75000"/>
                </a:srgbClr>
              </a:buClr>
            </a:pPr>
            <a:r>
              <a:rPr lang="en-US" altLang="en-US" sz="2400" dirty="0">
                <a:solidFill>
                  <a:srgbClr val="1F497D"/>
                </a:solidFill>
              </a:rPr>
              <a:t>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114800"/>
            <a:ext cx="3886200" cy="2151290"/>
          </a:xfrm>
          <a:prstGeom prst="rect">
            <a:avLst/>
          </a:prstGeom>
        </p:spPr>
      </p:pic>
      <p:pic>
        <p:nvPicPr>
          <p:cNvPr id="9" name="irc_mi" descr="Image result for success clipart">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055330"/>
            <a:ext cx="1752600" cy="1813600"/>
          </a:xfrm>
          <a:prstGeom prst="rect">
            <a:avLst/>
          </a:prstGeom>
          <a:noFill/>
          <a:ln>
            <a:noFill/>
          </a:ln>
        </p:spPr>
      </p:pic>
    </p:spTree>
    <p:extLst>
      <p:ext uri="{BB962C8B-B14F-4D97-AF65-F5344CB8AC3E}">
        <p14:creationId xmlns:p14="http://schemas.microsoft.com/office/powerpoint/2010/main" val="5275326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1" y="152401"/>
            <a:ext cx="2619375" cy="1743075"/>
          </a:xfrm>
          <a:prstGeom prst="rect">
            <a:avLst/>
          </a:prstGeom>
        </p:spPr>
      </p:pic>
      <p:sp>
        <p:nvSpPr>
          <p:cNvPr id="3" name="Text Placeholder 2"/>
          <p:cNvSpPr txBox="1">
            <a:spLocks/>
          </p:cNvSpPr>
          <p:nvPr/>
        </p:nvSpPr>
        <p:spPr>
          <a:xfrm>
            <a:off x="4295776" y="381000"/>
            <a:ext cx="5991225" cy="533400"/>
          </a:xfrm>
          <a:prstGeom prst="rect">
            <a:avLst/>
          </a:prstGeom>
          <a:solidFill>
            <a:srgbClr val="C00000"/>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Scheduling a Follow-up Meeting</a:t>
            </a:r>
          </a:p>
        </p:txBody>
      </p:sp>
      <p:sp>
        <p:nvSpPr>
          <p:cNvPr id="8" name="Content Placeholder 7"/>
          <p:cNvSpPr>
            <a:spLocks noGrp="1"/>
          </p:cNvSpPr>
          <p:nvPr>
            <p:ph idx="1"/>
          </p:nvPr>
        </p:nvSpPr>
        <p:spPr>
          <a:xfrm>
            <a:off x="2286001" y="1895475"/>
            <a:ext cx="7543801" cy="4023360"/>
          </a:xfrm>
        </p:spPr>
        <p:txBody>
          <a:bodyPr>
            <a:normAutofit/>
          </a:bodyPr>
          <a:lstStyle/>
          <a:p>
            <a:pPr lvl="1">
              <a:buClr>
                <a:srgbClr val="2C91BE"/>
              </a:buClr>
              <a:buFont typeface="Arial" panose="020B0604020202020204" pitchFamily="34" charset="0"/>
              <a:buChar char="•"/>
            </a:pPr>
            <a:r>
              <a:rPr lang="en-US" dirty="0">
                <a:solidFill>
                  <a:srgbClr val="1F497D"/>
                </a:solidFill>
              </a:rPr>
              <a:t>The teacher will provide the intervention supports. </a:t>
            </a:r>
          </a:p>
          <a:p>
            <a:pPr lvl="1">
              <a:buClr>
                <a:srgbClr val="2C91BE"/>
              </a:buClr>
              <a:buFont typeface="Arial" panose="020B0604020202020204" pitchFamily="34" charset="0"/>
              <a:buChar char="•"/>
            </a:pPr>
            <a:endParaRPr lang="en-US" dirty="0">
              <a:solidFill>
                <a:srgbClr val="1F497D"/>
              </a:solidFill>
            </a:endParaRPr>
          </a:p>
          <a:p>
            <a:pPr lvl="1">
              <a:buClr>
                <a:srgbClr val="2C91BE"/>
              </a:buClr>
              <a:buFont typeface="Arial" panose="020B0604020202020204" pitchFamily="34" charset="0"/>
              <a:buChar char="•"/>
            </a:pPr>
            <a:r>
              <a:rPr lang="en-US" dirty="0">
                <a:solidFill>
                  <a:srgbClr val="1F497D"/>
                </a:solidFill>
              </a:rPr>
              <a:t>The teacher will monitor the student’s progress to see how well the child is learning new information.    </a:t>
            </a:r>
          </a:p>
          <a:p>
            <a:pPr lvl="1">
              <a:buClr>
                <a:srgbClr val="2C91BE"/>
              </a:buClr>
              <a:buFont typeface="Arial" panose="020B0604020202020204" pitchFamily="34" charset="0"/>
              <a:buChar char="•"/>
            </a:pPr>
            <a:endParaRPr lang="en-US" dirty="0">
              <a:solidFill>
                <a:srgbClr val="1F497D"/>
              </a:solidFill>
            </a:endParaRPr>
          </a:p>
          <a:p>
            <a:pPr lvl="1">
              <a:buClr>
                <a:srgbClr val="2C91BE"/>
              </a:buClr>
              <a:buFont typeface="Arial" panose="020B0604020202020204" pitchFamily="34" charset="0"/>
              <a:buChar char="•"/>
            </a:pPr>
            <a:r>
              <a:rPr lang="en-US" dirty="0">
                <a:solidFill>
                  <a:srgbClr val="1F497D"/>
                </a:solidFill>
              </a:rPr>
              <a:t>A follow-up meeting is scheduled </a:t>
            </a:r>
            <a:r>
              <a:rPr lang="en-US" b="1" dirty="0">
                <a:solidFill>
                  <a:srgbClr val="1F497D"/>
                </a:solidFill>
              </a:rPr>
              <a:t>within                             6-8 weeks </a:t>
            </a:r>
            <a:r>
              <a:rPr lang="en-US" dirty="0">
                <a:solidFill>
                  <a:srgbClr val="1F497D"/>
                </a:solidFill>
              </a:rPr>
              <a:t>to determine how well the                              student is responding to the supports and                                      review the student’s progress.  </a:t>
            </a:r>
            <a:endParaRPr lang="en-US" dirty="0">
              <a:solidFill>
                <a:srgbClr val="1F497D"/>
              </a:solidFill>
            </a:endParaRPr>
          </a:p>
        </p:txBody>
      </p:sp>
      <p:pic>
        <p:nvPicPr>
          <p:cNvPr id="5" name="irc_mi" descr="Image result for student study team">
            <a:hlinkClick r:id="rId3"/>
          </p:cNvPr>
          <p:cNvPicPr/>
          <p:nvPr/>
        </p:nvPicPr>
        <p:blipFill rotWithShape="1">
          <a:blip r:embed="rId4">
            <a:extLst>
              <a:ext uri="{28A0092B-C50C-407E-A947-70E740481C1C}">
                <a14:useLocalDpi xmlns:a14="http://schemas.microsoft.com/office/drawing/2010/main" val="0"/>
              </a:ext>
            </a:extLst>
          </a:blip>
          <a:srcRect b="18638"/>
          <a:stretch/>
        </p:blipFill>
        <p:spPr bwMode="auto">
          <a:xfrm>
            <a:off x="8351520" y="4431031"/>
            <a:ext cx="1905000" cy="1518285"/>
          </a:xfrm>
          <a:prstGeom prst="rect">
            <a:avLst/>
          </a:prstGeom>
          <a:noFill/>
          <a:ln>
            <a:noFill/>
          </a:ln>
        </p:spPr>
      </p:pic>
    </p:spTree>
    <p:extLst>
      <p:ext uri="{BB962C8B-B14F-4D97-AF65-F5344CB8AC3E}">
        <p14:creationId xmlns:p14="http://schemas.microsoft.com/office/powerpoint/2010/main" val="2736492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0287" y="344805"/>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At the Follow-Up Meeting  </a:t>
            </a:r>
          </a:p>
        </p:txBody>
      </p:sp>
      <p:sp>
        <p:nvSpPr>
          <p:cNvPr id="3" name="Rectangle 2"/>
          <p:cNvSpPr/>
          <p:nvPr/>
        </p:nvSpPr>
        <p:spPr>
          <a:xfrm>
            <a:off x="2209165" y="2133600"/>
            <a:ext cx="7773670" cy="136973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endParaRPr lang="en-US" sz="2200" dirty="0">
              <a:ea typeface="Calibri"/>
            </a:endParaRPr>
          </a:p>
          <a:p>
            <a:pPr defTabSz="457200">
              <a:spcBef>
                <a:spcPct val="20000"/>
              </a:spcBef>
              <a:buClr>
                <a:srgbClr val="005283"/>
              </a:buClr>
            </a:pPr>
            <a:endParaRPr lang="en-US" sz="2400" dirty="0">
              <a:solidFill>
                <a:prstClr val="black"/>
              </a:solidFill>
            </a:endParaRPr>
          </a:p>
          <a:p>
            <a:pPr marL="228600" indent="-228600" defTabSz="457200">
              <a:spcBef>
                <a:spcPct val="20000"/>
              </a:spcBef>
              <a:buClr>
                <a:srgbClr val="005283"/>
              </a:buClr>
              <a:buFont typeface="Arial" panose="020B0604020202020204" pitchFamily="34" charset="0"/>
              <a:buChar char="•"/>
            </a:pPr>
            <a:endParaRPr lang="en-US" sz="2000" dirty="0">
              <a:solidFill>
                <a:prstClr val="black"/>
              </a:solidFill>
            </a:endParaRPr>
          </a:p>
        </p:txBody>
      </p:sp>
      <p:sp>
        <p:nvSpPr>
          <p:cNvPr id="2" name="Rectangle 1"/>
          <p:cNvSpPr/>
          <p:nvPr/>
        </p:nvSpPr>
        <p:spPr>
          <a:xfrm>
            <a:off x="1796444" y="1524000"/>
            <a:ext cx="8599112" cy="3985706"/>
          </a:xfrm>
          <a:prstGeom prst="rect">
            <a:avLst/>
          </a:prstGeom>
        </p:spPr>
        <p:txBody>
          <a:bodyPr wrap="square">
            <a:spAutoFit/>
          </a:bodyPr>
          <a:lstStyle/>
          <a:p>
            <a:r>
              <a:rPr lang="en-US" sz="2300" dirty="0">
                <a:solidFill>
                  <a:srgbClr val="1F497D"/>
                </a:solidFill>
                <a:latin typeface="Calibri" panose="020F0502020204030204" pitchFamily="34" charset="0"/>
                <a:ea typeface="Calibri" panose="020F0502020204030204" pitchFamily="34" charset="0"/>
              </a:rPr>
              <a:t>The team </a:t>
            </a:r>
            <a:r>
              <a:rPr lang="en-US" sz="2300" dirty="0">
                <a:solidFill>
                  <a:srgbClr val="1F497D"/>
                </a:solidFill>
                <a:latin typeface="Calibri" panose="020F0502020204030204" pitchFamily="34" charset="0"/>
                <a:ea typeface="Calibri" panose="020F0502020204030204" pitchFamily="34" charset="0"/>
              </a:rPr>
              <a:t>will </a:t>
            </a:r>
            <a:r>
              <a:rPr lang="en-US" sz="2300" dirty="0">
                <a:solidFill>
                  <a:srgbClr val="1F497D"/>
                </a:solidFill>
                <a:latin typeface="Calibri" panose="020F0502020204030204" pitchFamily="34" charset="0"/>
                <a:ea typeface="Calibri" panose="020F0502020204030204" pitchFamily="34" charset="0"/>
              </a:rPr>
              <a:t>review the student’s progress at the follow-up meeting and determine the most appropriate next steps: </a:t>
            </a:r>
          </a:p>
          <a:p>
            <a:endParaRPr lang="en-US" sz="2300" dirty="0">
              <a:solidFill>
                <a:srgbClr val="1F497D"/>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300" dirty="0">
                <a:solidFill>
                  <a:srgbClr val="1F497D"/>
                </a:solidFill>
                <a:latin typeface="Calibri" panose="020F0502020204030204" pitchFamily="34" charset="0"/>
              </a:rPr>
              <a:t>Modify the intervention (i.e., instructional strategy, intervention program, goals, grouping, duration and frequency)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Continue </a:t>
            </a:r>
            <a:r>
              <a:rPr lang="en-US" sz="2300" dirty="0">
                <a:solidFill>
                  <a:srgbClr val="1F497D"/>
                </a:solidFill>
                <a:latin typeface="Calibri" panose="020F0502020204030204" pitchFamily="34" charset="0"/>
              </a:rPr>
              <a:t>the </a:t>
            </a:r>
            <a:r>
              <a:rPr lang="en-US" sz="2300" dirty="0">
                <a:solidFill>
                  <a:srgbClr val="1F497D"/>
                </a:solidFill>
                <a:latin typeface="Calibri" panose="020F0502020204030204" pitchFamily="34" charset="0"/>
              </a:rPr>
              <a:t>intervention </a:t>
            </a:r>
            <a:endParaRPr lang="en-US" sz="2300" dirty="0">
              <a:solidFill>
                <a:srgbClr val="1F497D"/>
              </a:solidFill>
              <a:latin typeface="Calibri" panose="020F0502020204030204" pitchFamily="34" charset="0"/>
            </a:endParaRPr>
          </a:p>
          <a:p>
            <a:pPr marL="342900" indent="-342900">
              <a:buFont typeface="Arial" panose="020B0604020202020204" pitchFamily="34" charset="0"/>
              <a:buChar char="•"/>
            </a:pPr>
            <a:r>
              <a:rPr lang="en-US" sz="2300" dirty="0">
                <a:solidFill>
                  <a:srgbClr val="1F497D"/>
                </a:solidFill>
                <a:latin typeface="Calibri" panose="020F0502020204030204" pitchFamily="34" charset="0"/>
              </a:rPr>
              <a:t>Adjust the level of tiered support, based on student outcome </a:t>
            </a:r>
            <a:r>
              <a:rPr lang="en-US" sz="2300" dirty="0">
                <a:solidFill>
                  <a:srgbClr val="1F497D"/>
                </a:solidFill>
                <a:latin typeface="Calibri" panose="020F0502020204030204" pitchFamily="34" charset="0"/>
              </a:rPr>
              <a:t>data</a:t>
            </a:r>
            <a:endParaRPr lang="en-US" sz="2300" dirty="0">
              <a:solidFill>
                <a:srgbClr val="1F497D"/>
              </a:solidFill>
              <a:latin typeface="Calibri" panose="020F0502020204030204" pitchFamily="34" charset="0"/>
            </a:endParaRPr>
          </a:p>
          <a:p>
            <a:pPr marL="342900" indent="-342900">
              <a:buFont typeface="Arial" panose="020B0604020202020204" pitchFamily="34" charset="0"/>
              <a:buChar char="•"/>
            </a:pPr>
            <a:r>
              <a:rPr lang="en-US" sz="2300" dirty="0">
                <a:solidFill>
                  <a:srgbClr val="1F497D"/>
                </a:solidFill>
                <a:latin typeface="Calibri" panose="020F0502020204030204" pitchFamily="34" charset="0"/>
              </a:rPr>
              <a:t>Review and consider a Section 504 </a:t>
            </a:r>
            <a:r>
              <a:rPr lang="en-US" sz="2300" dirty="0">
                <a:solidFill>
                  <a:srgbClr val="1F497D"/>
                </a:solidFill>
                <a:latin typeface="Calibri" panose="020F0502020204030204" pitchFamily="34" charset="0"/>
              </a:rPr>
              <a:t>Plan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Recommend Reclassification of English Learners  </a:t>
            </a:r>
            <a:endParaRPr lang="en-US" sz="2300" dirty="0">
              <a:solidFill>
                <a:srgbClr val="1F497D"/>
              </a:solidFill>
              <a:latin typeface="Calibri" panose="020F0502020204030204" pitchFamily="34" charset="0"/>
            </a:endParaRPr>
          </a:p>
          <a:p>
            <a:pPr marL="342900" indent="-342900">
              <a:buFont typeface="Arial" panose="020B0604020202020204" pitchFamily="34" charset="0"/>
              <a:buChar char="•"/>
            </a:pPr>
            <a:r>
              <a:rPr lang="en-US" sz="2300" dirty="0">
                <a:solidFill>
                  <a:srgbClr val="1F497D"/>
                </a:solidFill>
                <a:latin typeface="Calibri" panose="020F0502020204030204" pitchFamily="34" charset="0"/>
              </a:rPr>
              <a:t>Exit the Student Support and Progress Team process and make </a:t>
            </a:r>
            <a:r>
              <a:rPr lang="en-US" sz="2300" dirty="0">
                <a:solidFill>
                  <a:srgbClr val="1F497D"/>
                </a:solidFill>
                <a:latin typeface="Calibri" panose="020F0502020204030204" pitchFamily="34" charset="0"/>
              </a:rPr>
              <a:t> </a:t>
            </a:r>
            <a:r>
              <a:rPr lang="en-US" sz="2300" dirty="0">
                <a:solidFill>
                  <a:srgbClr val="1F497D"/>
                </a:solidFill>
                <a:latin typeface="Calibri" panose="020F0502020204030204" pitchFamily="34" charset="0"/>
              </a:rPr>
              <a:t>decisions regarding educational needs and next steps</a:t>
            </a:r>
          </a:p>
        </p:txBody>
      </p:sp>
      <p:pic>
        <p:nvPicPr>
          <p:cNvPr id="6" name="irc_mi" descr="Image result for student improvemen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5509706"/>
            <a:ext cx="2447811" cy="1283970"/>
          </a:xfrm>
          <a:prstGeom prst="rect">
            <a:avLst/>
          </a:prstGeom>
          <a:noFill/>
          <a:ln>
            <a:noFill/>
          </a:ln>
        </p:spPr>
      </p:pic>
    </p:spTree>
    <p:extLst>
      <p:ext uri="{BB962C8B-B14F-4D97-AF65-F5344CB8AC3E}">
        <p14:creationId xmlns:p14="http://schemas.microsoft.com/office/powerpoint/2010/main" val="2680178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971800" y="1905001"/>
            <a:ext cx="6324600" cy="4326465"/>
          </a:xfrm>
          <a:ln>
            <a:solidFill>
              <a:schemeClr val="accent3">
                <a:lumMod val="40000"/>
                <a:lumOff val="60000"/>
              </a:schemeClr>
            </a:solidFill>
          </a:ln>
        </p:spPr>
        <p:txBody>
          <a:bodyPr/>
          <a:lstStyle/>
          <a:p>
            <a:pPr algn="ctr"/>
            <a:r>
              <a:rPr lang="en-US" sz="2400" cap="small" dirty="0"/>
              <a:t>Classroom</a:t>
            </a:r>
            <a:r>
              <a:rPr lang="en-US" dirty="0" smtClean="0"/>
              <a:t>	</a:t>
            </a:r>
            <a:endParaRPr lang="en-US" dirty="0"/>
          </a:p>
        </p:txBody>
      </p:sp>
      <p:sp>
        <p:nvSpPr>
          <p:cNvPr id="14" name="TextBox 13"/>
          <p:cNvSpPr txBox="1"/>
          <p:nvPr/>
        </p:nvSpPr>
        <p:spPr>
          <a:xfrm>
            <a:off x="4093958" y="5853145"/>
            <a:ext cx="4080284" cy="369332"/>
          </a:xfrm>
          <a:prstGeom prst="rect">
            <a:avLst/>
          </a:prstGeom>
          <a:noFill/>
        </p:spPr>
        <p:txBody>
          <a:bodyPr wrap="none" rtlCol="0">
            <a:spAutoFit/>
          </a:bodyPr>
          <a:lstStyle/>
          <a:p>
            <a:r>
              <a:rPr lang="en-US" dirty="0">
                <a:solidFill>
                  <a:prstClr val="black"/>
                </a:solidFill>
              </a:rPr>
              <a:t>Interventions that </a:t>
            </a:r>
            <a:r>
              <a:rPr lang="en-US" b="1" dirty="0">
                <a:solidFill>
                  <a:prstClr val="black"/>
                </a:solidFill>
              </a:rPr>
              <a:t>some</a:t>
            </a:r>
            <a:r>
              <a:rPr lang="en-US" dirty="0">
                <a:solidFill>
                  <a:prstClr val="black"/>
                </a:solidFill>
              </a:rPr>
              <a:t> students receive</a:t>
            </a:r>
            <a:endParaRPr lang="en-US" dirty="0">
              <a:solidFill>
                <a:prstClr val="black"/>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433805"/>
            <a:ext cx="5334000" cy="3419341"/>
          </a:xfrm>
          <a:prstGeom prst="rect">
            <a:avLst/>
          </a:prstGeom>
        </p:spPr>
      </p:pic>
      <p:sp>
        <p:nvSpPr>
          <p:cNvPr id="7" name="Rectangle 6"/>
          <p:cNvSpPr/>
          <p:nvPr/>
        </p:nvSpPr>
        <p:spPr>
          <a:xfrm>
            <a:off x="1855470" y="533400"/>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Increasing the Level of Support </a:t>
            </a:r>
            <a:endParaRPr lang="en-US" sz="2800" b="1" dirty="0">
              <a:solidFill>
                <a:prstClr val="white"/>
              </a:solidFill>
            </a:endParaRPr>
          </a:p>
        </p:txBody>
      </p:sp>
      <p:sp>
        <p:nvSpPr>
          <p:cNvPr id="9" name="TextBox 8"/>
          <p:cNvSpPr txBox="1"/>
          <p:nvPr/>
        </p:nvSpPr>
        <p:spPr>
          <a:xfrm>
            <a:off x="6781800" y="1905001"/>
            <a:ext cx="1143000" cy="430887"/>
          </a:xfrm>
          <a:prstGeom prst="rect">
            <a:avLst/>
          </a:prstGeom>
          <a:noFill/>
        </p:spPr>
        <p:txBody>
          <a:bodyPr wrap="square" rtlCol="0">
            <a:spAutoFit/>
          </a:bodyPr>
          <a:lstStyle/>
          <a:p>
            <a:r>
              <a:rPr lang="en-US" sz="2200" dirty="0">
                <a:solidFill>
                  <a:srgbClr val="0070C0"/>
                </a:solidFill>
                <a:latin typeface="Bell MT" panose="02020503060305020303" pitchFamily="18" charset="0"/>
              </a:rPr>
              <a:t>Tier 2 </a:t>
            </a:r>
            <a:endParaRPr lang="en-US" sz="2200" dirty="0">
              <a:solidFill>
                <a:srgbClr val="0070C0"/>
              </a:solidFill>
              <a:latin typeface="Bell MT" panose="02020503060305020303" pitchFamily="18" charset="0"/>
            </a:endParaRPr>
          </a:p>
        </p:txBody>
      </p:sp>
      <p:sp>
        <p:nvSpPr>
          <p:cNvPr id="2" name="Cloud 1"/>
          <p:cNvSpPr/>
          <p:nvPr/>
        </p:nvSpPr>
        <p:spPr>
          <a:xfrm rot="21359136">
            <a:off x="1560113" y="1980247"/>
            <a:ext cx="1752600" cy="1093113"/>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Small Groupings</a:t>
            </a:r>
            <a:endParaRPr lang="en-US" dirty="0"/>
          </a:p>
        </p:txBody>
      </p:sp>
    </p:spTree>
    <p:extLst>
      <p:ext uri="{BB962C8B-B14F-4D97-AF65-F5344CB8AC3E}">
        <p14:creationId xmlns:p14="http://schemas.microsoft.com/office/powerpoint/2010/main" val="41361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5470" y="533400"/>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Supports at the Highest Level  </a:t>
            </a:r>
            <a:endParaRPr lang="en-US" sz="2800" b="1" dirty="0">
              <a:solidFill>
                <a:prstClr val="white"/>
              </a:solidFill>
            </a:endParaRPr>
          </a:p>
        </p:txBody>
      </p:sp>
      <p:sp>
        <p:nvSpPr>
          <p:cNvPr id="10" name="Content Placeholder 2"/>
          <p:cNvSpPr>
            <a:spLocks noGrp="1"/>
          </p:cNvSpPr>
          <p:nvPr>
            <p:ph sz="half" idx="1"/>
          </p:nvPr>
        </p:nvSpPr>
        <p:spPr>
          <a:xfrm>
            <a:off x="2648450" y="1942679"/>
            <a:ext cx="7086600" cy="3772321"/>
          </a:xfrm>
          <a:ln>
            <a:solidFill>
              <a:schemeClr val="accent3">
                <a:lumMod val="40000"/>
                <a:lumOff val="60000"/>
              </a:schemeClr>
            </a:solidFill>
          </a:ln>
        </p:spPr>
        <p:txBody>
          <a:bodyPr>
            <a:normAutofit/>
          </a:bodyPr>
          <a:lstStyle/>
          <a:p>
            <a:pPr marL="0" indent="0" algn="ctr">
              <a:buNone/>
            </a:pPr>
            <a:r>
              <a:rPr lang="en-US" sz="2400" cap="small" dirty="0"/>
              <a:t>Individual </a:t>
            </a:r>
            <a:endParaRPr lang="en-US" sz="2400" cap="small"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50" y="2429623"/>
            <a:ext cx="5410200" cy="3285376"/>
          </a:xfrm>
          <a:prstGeom prst="rect">
            <a:avLst/>
          </a:prstGeom>
        </p:spPr>
      </p:pic>
      <p:sp>
        <p:nvSpPr>
          <p:cNvPr id="14" name="TextBox 13"/>
          <p:cNvSpPr txBox="1"/>
          <p:nvPr/>
        </p:nvSpPr>
        <p:spPr>
          <a:xfrm>
            <a:off x="2564934" y="5832612"/>
            <a:ext cx="7132017" cy="369332"/>
          </a:xfrm>
          <a:prstGeom prst="rect">
            <a:avLst/>
          </a:prstGeom>
          <a:noFill/>
        </p:spPr>
        <p:txBody>
          <a:bodyPr wrap="none" rtlCol="0">
            <a:spAutoFit/>
          </a:bodyPr>
          <a:lstStyle/>
          <a:p>
            <a:r>
              <a:rPr lang="en-US" b="1" dirty="0">
                <a:solidFill>
                  <a:prstClr val="black"/>
                </a:solidFill>
              </a:rPr>
              <a:t>Individualized</a:t>
            </a:r>
            <a:r>
              <a:rPr lang="en-US" dirty="0">
                <a:solidFill>
                  <a:prstClr val="black"/>
                </a:solidFill>
              </a:rPr>
              <a:t>  and/or Small Group: Highly Intensive Intervention Support </a:t>
            </a:r>
            <a:endParaRPr lang="en-US" dirty="0">
              <a:solidFill>
                <a:prstClr val="black"/>
              </a:solidFill>
            </a:endParaRPr>
          </a:p>
        </p:txBody>
      </p:sp>
      <p:sp>
        <p:nvSpPr>
          <p:cNvPr id="7" name="TextBox 6"/>
          <p:cNvSpPr txBox="1"/>
          <p:nvPr/>
        </p:nvSpPr>
        <p:spPr>
          <a:xfrm>
            <a:off x="7070092" y="1939930"/>
            <a:ext cx="1143000" cy="430887"/>
          </a:xfrm>
          <a:prstGeom prst="rect">
            <a:avLst/>
          </a:prstGeom>
          <a:noFill/>
        </p:spPr>
        <p:txBody>
          <a:bodyPr wrap="square" rtlCol="0">
            <a:spAutoFit/>
          </a:bodyPr>
          <a:lstStyle/>
          <a:p>
            <a:r>
              <a:rPr lang="en-US" sz="2200" dirty="0">
                <a:solidFill>
                  <a:srgbClr val="0070C0"/>
                </a:solidFill>
                <a:latin typeface="Bell MT" panose="02020503060305020303" pitchFamily="18" charset="0"/>
              </a:rPr>
              <a:t>Tier 3 </a:t>
            </a:r>
            <a:endParaRPr lang="en-US" sz="2200" dirty="0">
              <a:solidFill>
                <a:srgbClr val="0070C0"/>
              </a:solidFill>
              <a:latin typeface="Bell MT" panose="02020503060305020303" pitchFamily="18" charset="0"/>
            </a:endParaRPr>
          </a:p>
        </p:txBody>
      </p:sp>
      <p:sp>
        <p:nvSpPr>
          <p:cNvPr id="2" name="8-Point Star 1"/>
          <p:cNvSpPr/>
          <p:nvPr/>
        </p:nvSpPr>
        <p:spPr>
          <a:xfrm>
            <a:off x="1558290" y="2129341"/>
            <a:ext cx="1680710" cy="1210584"/>
          </a:xfrm>
          <a:prstGeom prst="star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2060"/>
                </a:solidFill>
              </a:rPr>
              <a:t>Most Intensive</a:t>
            </a:r>
            <a:endParaRPr lang="en-US" dirty="0">
              <a:solidFill>
                <a:srgbClr val="002060"/>
              </a:solidFill>
            </a:endParaRPr>
          </a:p>
        </p:txBody>
      </p:sp>
    </p:spTree>
    <p:extLst>
      <p:ext uri="{BB962C8B-B14F-4D97-AF65-F5344CB8AC3E}">
        <p14:creationId xmlns:p14="http://schemas.microsoft.com/office/powerpoint/2010/main" val="3190103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91640" y="1158557"/>
            <a:ext cx="8382000" cy="5211762"/>
          </a:xfrm>
        </p:spPr>
        <p:txBody>
          <a:bodyPr>
            <a:normAutofit/>
          </a:bodyPr>
          <a:lstStyle/>
          <a:p>
            <a:pPr>
              <a:buClr>
                <a:srgbClr val="268DA2"/>
              </a:buClr>
              <a:buFont typeface="Arial" panose="020B0604020202020204" pitchFamily="34" charset="0"/>
              <a:buChar char="•"/>
            </a:pPr>
            <a:r>
              <a:rPr lang="en-US" sz="2400" dirty="0">
                <a:solidFill>
                  <a:srgbClr val="1F497D"/>
                </a:solidFill>
                <a:latin typeface="Calibri" panose="020F0502020204030204" pitchFamily="34" charset="0"/>
              </a:rPr>
              <a:t>Teachers will meet and review                                                                       the performance of </a:t>
            </a:r>
            <a:r>
              <a:rPr lang="en-US" sz="2400" b="1" i="1" dirty="0">
                <a:solidFill>
                  <a:srgbClr val="1F497D"/>
                </a:solidFill>
                <a:latin typeface="Calibri" panose="020F0502020204030204" pitchFamily="34" charset="0"/>
              </a:rPr>
              <a:t>all </a:t>
            </a:r>
            <a:r>
              <a:rPr lang="en-US" sz="2400" dirty="0">
                <a:solidFill>
                  <a:srgbClr val="1F497D"/>
                </a:solidFill>
                <a:latin typeface="Calibri" panose="020F0502020204030204" pitchFamily="34" charset="0"/>
              </a:rPr>
              <a:t>the students                                                           at the school.  </a:t>
            </a:r>
          </a:p>
          <a:p>
            <a:pPr>
              <a:buClr>
                <a:srgbClr val="268DA2"/>
              </a:buClr>
              <a:buFont typeface="Arial" panose="020B0604020202020204" pitchFamily="34" charset="0"/>
              <a:buChar char="•"/>
            </a:pPr>
            <a:endParaRPr lang="en-US" sz="2400" dirty="0">
              <a:solidFill>
                <a:srgbClr val="1F497D"/>
              </a:solidFill>
              <a:latin typeface="Calibri" panose="020F0502020204030204" pitchFamily="34" charset="0"/>
            </a:endParaRPr>
          </a:p>
          <a:p>
            <a:pPr>
              <a:buClr>
                <a:srgbClr val="268DA2"/>
              </a:buClr>
              <a:buFont typeface="Arial" panose="020B0604020202020204" pitchFamily="34" charset="0"/>
              <a:buChar char="•"/>
            </a:pPr>
            <a:r>
              <a:rPr lang="en-US" sz="2400" dirty="0">
                <a:solidFill>
                  <a:srgbClr val="1F497D"/>
                </a:solidFill>
                <a:latin typeface="Calibri" panose="020F0502020204030204" pitchFamily="34" charset="0"/>
              </a:rPr>
              <a:t>They will make recommendations                                                      regarding any students that need an                                                          SSPT meeting.  </a:t>
            </a:r>
          </a:p>
          <a:p>
            <a:pPr lvl="0">
              <a:buClr>
                <a:srgbClr val="268DA2"/>
              </a:buClr>
              <a:buFont typeface="Arial" panose="020B0604020202020204" pitchFamily="34" charset="0"/>
              <a:buChar char="•"/>
            </a:pPr>
            <a:endParaRPr lang="en-US" sz="2400" dirty="0">
              <a:solidFill>
                <a:srgbClr val="1F497D"/>
              </a:solidFill>
              <a:latin typeface="Calibri" panose="020F0502020204030204" pitchFamily="34" charset="0"/>
            </a:endParaRPr>
          </a:p>
          <a:p>
            <a:pPr lvl="0">
              <a:buClr>
                <a:srgbClr val="268DA2"/>
              </a:buClr>
              <a:buFont typeface="Arial" panose="020B0604020202020204" pitchFamily="34" charset="0"/>
              <a:buChar char="•"/>
            </a:pPr>
            <a:r>
              <a:rPr lang="en-US" sz="2400" dirty="0">
                <a:solidFill>
                  <a:srgbClr val="1F497D"/>
                </a:solidFill>
                <a:latin typeface="Calibri" panose="020F0502020204030204" pitchFamily="34" charset="0"/>
              </a:rPr>
              <a:t>Teachers will also make </a:t>
            </a:r>
            <a:r>
              <a:rPr lang="en-US" sz="2400" dirty="0">
                <a:solidFill>
                  <a:srgbClr val="1F497D"/>
                </a:solidFill>
                <a:latin typeface="Calibri" panose="020F0502020204030204" pitchFamily="34" charset="0"/>
              </a:rPr>
              <a:t>recommendations regarding </a:t>
            </a:r>
            <a:r>
              <a:rPr lang="en-US" sz="2400" dirty="0">
                <a:solidFill>
                  <a:srgbClr val="1F497D"/>
                </a:solidFill>
                <a:latin typeface="Calibri" panose="020F0502020204030204" pitchFamily="34" charset="0"/>
              </a:rPr>
              <a:t>targeted supports (i.e., school-wide</a:t>
            </a:r>
            <a:r>
              <a:rPr lang="en-US" sz="2400" dirty="0">
                <a:solidFill>
                  <a:srgbClr val="1F497D"/>
                </a:solidFill>
                <a:latin typeface="Calibri" panose="020F0502020204030204" pitchFamily="34" charset="0"/>
              </a:rPr>
              <a:t>, classroom, and individual </a:t>
            </a:r>
            <a:r>
              <a:rPr lang="en-US" sz="2400" dirty="0">
                <a:solidFill>
                  <a:srgbClr val="1F497D"/>
                </a:solidFill>
                <a:latin typeface="Calibri" panose="020F0502020204030204" pitchFamily="34" charset="0"/>
              </a:rPr>
              <a:t>interventions).</a:t>
            </a:r>
            <a:endParaRPr lang="en-US" sz="2400" dirty="0">
              <a:solidFill>
                <a:srgbClr val="1F497D"/>
              </a:solidFill>
              <a:latin typeface="Calibri" panose="020F0502020204030204" pitchFamily="34" charset="0"/>
            </a:endParaRPr>
          </a:p>
          <a:p>
            <a:endParaRPr lang="en-US" dirty="0"/>
          </a:p>
        </p:txBody>
      </p:sp>
      <p:pic>
        <p:nvPicPr>
          <p:cNvPr id="3" name="Picture 2"/>
          <p:cNvPicPr>
            <a:picLocks noChangeAspect="1"/>
          </p:cNvPicPr>
          <p:nvPr/>
        </p:nvPicPr>
        <p:blipFill>
          <a:blip r:embed="rId2"/>
          <a:stretch>
            <a:fillRect/>
          </a:stretch>
        </p:blipFill>
        <p:spPr>
          <a:xfrm>
            <a:off x="6867526" y="1652428"/>
            <a:ext cx="3190875" cy="2127250"/>
          </a:xfrm>
          <a:prstGeom prst="rect">
            <a:avLst/>
          </a:prstGeom>
        </p:spPr>
      </p:pic>
      <p:sp>
        <p:nvSpPr>
          <p:cNvPr id="5" name="Rectangle 4"/>
          <p:cNvSpPr/>
          <p:nvPr/>
        </p:nvSpPr>
        <p:spPr>
          <a:xfrm>
            <a:off x="1691640" y="579437"/>
            <a:ext cx="8366760" cy="6096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500" dirty="0"/>
              <a:t>School-wide Monitoring:</a:t>
            </a:r>
            <a:endParaRPr lang="en-US" sz="2500" dirty="0"/>
          </a:p>
        </p:txBody>
      </p:sp>
    </p:spTree>
    <p:extLst>
      <p:ext uri="{BB962C8B-B14F-4D97-AF65-F5344CB8AC3E}">
        <p14:creationId xmlns:p14="http://schemas.microsoft.com/office/powerpoint/2010/main" val="226507358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524000" y="3410943"/>
          <a:ext cx="83820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8" name="Text Placeholder 2"/>
          <p:cNvSpPr>
            <a:spLocks noGrp="1"/>
          </p:cNvSpPr>
          <p:nvPr>
            <p:ph type="body" sz="quarter" idx="4294967295"/>
          </p:nvPr>
        </p:nvSpPr>
        <p:spPr>
          <a:xfrm>
            <a:off x="1524000" y="381000"/>
            <a:ext cx="8382000" cy="533400"/>
          </a:xfrm>
          <a:solidFill>
            <a:srgbClr val="C00000"/>
          </a:solidFill>
        </p:spPr>
        <p:txBody>
          <a:bodyPr>
            <a:normAutofit/>
          </a:bodyPr>
          <a:lstStyle/>
          <a:p>
            <a:pPr algn="ctr" eaLnBrk="1" hangingPunct="1">
              <a:buFontTx/>
              <a:buNone/>
            </a:pPr>
            <a:r>
              <a:rPr lang="en-US" altLang="en-US" b="1" dirty="0">
                <a:solidFill>
                  <a:schemeClr val="bg1"/>
                </a:solidFill>
              </a:rPr>
              <a:t>Who Can Make A Referral to the SSPT? </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3" name="TextBox 2"/>
          <p:cNvSpPr txBox="1"/>
          <p:nvPr/>
        </p:nvSpPr>
        <p:spPr>
          <a:xfrm>
            <a:off x="1520191" y="1143001"/>
            <a:ext cx="9006055" cy="8340745"/>
          </a:xfrm>
          <a:prstGeom prst="rect">
            <a:avLst/>
          </a:prstGeom>
          <a:noFill/>
        </p:spPr>
        <p:txBody>
          <a:bodyPr wrap="none" rtlCol="0">
            <a:spAutoFit/>
          </a:bodyPr>
          <a:lstStyle/>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A parent/caregiver can </a:t>
            </a:r>
            <a:r>
              <a:rPr lang="en-US" altLang="en-US" sz="2400" dirty="0">
                <a:solidFill>
                  <a:srgbClr val="1F497D"/>
                </a:solidFill>
              </a:rPr>
              <a:t>make a </a:t>
            </a:r>
            <a:r>
              <a:rPr lang="en-US" altLang="en-US" sz="2400" dirty="0">
                <a:solidFill>
                  <a:srgbClr val="1F497D"/>
                </a:solidFill>
              </a:rPr>
              <a:t>referral </a:t>
            </a:r>
            <a:r>
              <a:rPr lang="en-US" altLang="en-US" sz="2400" dirty="0">
                <a:solidFill>
                  <a:srgbClr val="1F497D"/>
                </a:solidFill>
              </a:rPr>
              <a:t>to the </a:t>
            </a:r>
            <a:r>
              <a:rPr lang="en-US" altLang="en-US" sz="2400" dirty="0">
                <a:solidFill>
                  <a:srgbClr val="1F497D"/>
                </a:solidFill>
              </a:rPr>
              <a:t>SSPT.</a:t>
            </a:r>
          </a:p>
          <a:p>
            <a:pPr fontAlgn="base">
              <a:spcBef>
                <a:spcPct val="0"/>
              </a:spcBef>
              <a:spcAft>
                <a:spcPct val="0"/>
              </a:spcAft>
              <a:buClr>
                <a:schemeClr val="accent2">
                  <a:lumMod val="75000"/>
                </a:schemeClr>
              </a:buClr>
            </a:pPr>
            <a:r>
              <a:rPr lang="en-US" altLang="en-US" sz="2400" dirty="0">
                <a:solidFill>
                  <a:srgbClr val="1F497D"/>
                </a:solidFill>
              </a:rPr>
              <a:t> </a:t>
            </a: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parent fills out an SSPT Request Form* and gives it to the </a:t>
            </a:r>
          </a:p>
          <a:p>
            <a:pPr fontAlgn="base">
              <a:spcBef>
                <a:spcPct val="0"/>
              </a:spcBef>
              <a:spcAft>
                <a:spcPct val="0"/>
              </a:spcAft>
              <a:buClr>
                <a:schemeClr val="accent2">
                  <a:lumMod val="75000"/>
                </a:schemeClr>
              </a:buClr>
            </a:pPr>
            <a:r>
              <a:rPr lang="en-US" altLang="en-US" sz="2400" dirty="0">
                <a:solidFill>
                  <a:srgbClr val="1F497D"/>
                </a:solidFill>
              </a:rPr>
              <a:t> </a:t>
            </a:r>
            <a:r>
              <a:rPr lang="en-US" altLang="en-US" sz="2400" dirty="0">
                <a:solidFill>
                  <a:srgbClr val="1F497D"/>
                </a:solidFill>
              </a:rPr>
              <a:t>    SSPT Designee.</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schedule a meeting with the parent to </a:t>
            </a:r>
          </a:p>
          <a:p>
            <a:pPr fontAlgn="base">
              <a:spcBef>
                <a:spcPct val="0"/>
              </a:spcBef>
              <a:spcAft>
                <a:spcPct val="0"/>
              </a:spcAft>
              <a:buClr>
                <a:schemeClr val="accent2">
                  <a:lumMod val="75000"/>
                </a:schemeClr>
              </a:buClr>
            </a:pPr>
            <a:r>
              <a:rPr lang="en-US" altLang="en-US" sz="2400" dirty="0">
                <a:solidFill>
                  <a:srgbClr val="1F497D"/>
                </a:solidFill>
              </a:rPr>
              <a:t> </a:t>
            </a:r>
            <a:r>
              <a:rPr lang="en-US" altLang="en-US" sz="2400" dirty="0">
                <a:solidFill>
                  <a:srgbClr val="1F497D"/>
                </a:solidFill>
              </a:rPr>
              <a:t>    review the parent’s concerns and complete the referral information. </a:t>
            </a:r>
          </a:p>
          <a:p>
            <a:pPr fontAlgn="base">
              <a:spcBef>
                <a:spcPct val="0"/>
              </a:spcBef>
              <a:spcAft>
                <a:spcPct val="0"/>
              </a:spcAft>
              <a:buClr>
                <a:schemeClr val="accent2">
                  <a:lumMod val="75000"/>
                </a:schemeClr>
              </a:buClr>
            </a:pPr>
            <a:r>
              <a:rPr lang="en-US" altLang="en-US" sz="2400" dirty="0">
                <a:solidFill>
                  <a:srgbClr val="1F497D"/>
                </a:solidFill>
              </a:rPr>
              <a:t> </a:t>
            </a:r>
            <a:r>
              <a:rPr lang="en-US" altLang="en-US" sz="2400" dirty="0">
                <a:solidFill>
                  <a:srgbClr val="1F497D"/>
                </a:solidFill>
              </a:rPr>
              <a:t>         </a:t>
            </a: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also gather </a:t>
            </a:r>
          </a:p>
          <a:p>
            <a:pPr fontAlgn="base">
              <a:spcBef>
                <a:spcPct val="0"/>
              </a:spcBef>
              <a:spcAft>
                <a:spcPct val="0"/>
              </a:spcAft>
              <a:buClr>
                <a:schemeClr val="accent2">
                  <a:lumMod val="75000"/>
                </a:schemeClr>
              </a:buClr>
            </a:pPr>
            <a:r>
              <a:rPr lang="en-US" altLang="en-US" sz="2400" dirty="0">
                <a:solidFill>
                  <a:srgbClr val="1F497D"/>
                </a:solidFill>
              </a:rPr>
              <a:t> </a:t>
            </a:r>
            <a:r>
              <a:rPr lang="en-US" altLang="en-US" sz="2400" dirty="0">
                <a:solidFill>
                  <a:srgbClr val="1F497D"/>
                </a:solidFill>
              </a:rPr>
              <a:t>     helpful information from the child’s </a:t>
            </a:r>
          </a:p>
          <a:p>
            <a:pPr fontAlgn="base">
              <a:spcBef>
                <a:spcPct val="0"/>
              </a:spcBef>
              <a:spcAft>
                <a:spcPct val="0"/>
              </a:spcAft>
              <a:buClr>
                <a:srgbClr val="33CCCC"/>
              </a:buClr>
            </a:pPr>
            <a:r>
              <a:rPr lang="en-US" altLang="en-US" sz="2400" dirty="0">
                <a:solidFill>
                  <a:srgbClr val="1F497D"/>
                </a:solidFill>
              </a:rPr>
              <a:t> </a:t>
            </a:r>
            <a:r>
              <a:rPr lang="en-US" altLang="en-US" sz="2400" dirty="0">
                <a:solidFill>
                  <a:srgbClr val="1F497D"/>
                </a:solidFill>
              </a:rPr>
              <a:t>     teacher(s) </a:t>
            </a:r>
          </a:p>
          <a:p>
            <a:pPr fontAlgn="base">
              <a:spcBef>
                <a:spcPct val="0"/>
              </a:spcBef>
              <a:spcAft>
                <a:spcPct val="0"/>
              </a:spcAft>
            </a:pPr>
            <a:r>
              <a:rPr lang="en-US" altLang="en-US" sz="2400" dirty="0">
                <a:solidFill>
                  <a:srgbClr val="1F497D"/>
                </a:solidFill>
              </a:rPr>
              <a:t>     </a:t>
            </a:r>
            <a:r>
              <a:rPr lang="en-US" altLang="en-US" sz="2200" dirty="0">
                <a:solidFill>
                  <a:srgbClr val="1F497D"/>
                </a:solidFill>
              </a:rPr>
              <a:t> </a:t>
            </a:r>
          </a:p>
          <a:p>
            <a:pPr fontAlgn="base">
              <a:spcBef>
                <a:spcPct val="0"/>
              </a:spcBef>
              <a:spcAft>
                <a:spcPct val="0"/>
              </a:spcAft>
            </a:pPr>
            <a:endParaRPr lang="en-US" altLang="en-US" sz="1400" cap="small" dirty="0">
              <a:solidFill>
                <a:prstClr val="black"/>
              </a:solidFill>
            </a:endParaRPr>
          </a:p>
          <a:p>
            <a:pPr fontAlgn="base">
              <a:spcBef>
                <a:spcPct val="0"/>
              </a:spcBef>
              <a:spcAft>
                <a:spcPct val="0"/>
              </a:spcAft>
            </a:pPr>
            <a:r>
              <a:rPr lang="en-US" altLang="en-US" sz="1400" cap="small" dirty="0">
                <a:solidFill>
                  <a:prstClr val="black"/>
                </a:solidFill>
              </a:rPr>
              <a:t> </a:t>
            </a:r>
            <a:r>
              <a:rPr lang="en-US" altLang="en-US" sz="1400" cap="small" dirty="0">
                <a:solidFill>
                  <a:prstClr val="black"/>
                </a:solidFill>
              </a:rPr>
              <a:t>   </a:t>
            </a:r>
          </a:p>
          <a:p>
            <a:pPr fontAlgn="base">
              <a:spcBef>
                <a:spcPct val="0"/>
              </a:spcBef>
              <a:spcAft>
                <a:spcPct val="0"/>
              </a:spcAft>
            </a:pPr>
            <a:r>
              <a:rPr lang="en-US" altLang="en-US" sz="1400" cap="small" dirty="0">
                <a:solidFill>
                  <a:prstClr val="black"/>
                </a:solidFill>
              </a:rPr>
              <a:t> </a:t>
            </a:r>
            <a:r>
              <a:rPr lang="en-US" altLang="en-US" sz="1400" cap="small" dirty="0">
                <a:solidFill>
                  <a:prstClr val="black"/>
                </a:solidFill>
              </a:rPr>
              <a:t>     *Included in packet </a:t>
            </a:r>
            <a:endParaRPr lang="en-US" altLang="en-US" sz="1400" cap="small"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altLang="en-US" sz="1200" dirty="0">
              <a:solidFill>
                <a:prstClr val="black"/>
              </a:solidFill>
            </a:endParaRPr>
          </a:p>
          <a:p>
            <a:pPr fontAlgn="base">
              <a:spcBef>
                <a:spcPct val="0"/>
              </a:spcBef>
              <a:spcAft>
                <a:spcPct val="0"/>
              </a:spcAft>
            </a:pPr>
            <a:r>
              <a:rPr lang="en-US" altLang="en-US" sz="1400" dirty="0">
                <a:solidFill>
                  <a:prstClr val="black"/>
                </a:solidFill>
              </a:rPr>
              <a:t>*SSPT Request Form and Parent Invitation Letter included in packet</a:t>
            </a: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fontAlgn="base">
              <a:spcBef>
                <a:spcPct val="0"/>
              </a:spcBef>
              <a:spcAft>
                <a:spcPct val="0"/>
              </a:spcAft>
            </a:pPr>
            <a:r>
              <a:rPr lang="en-US" dirty="0">
                <a:solidFill>
                  <a:prstClr val="black"/>
                </a:solidFill>
                <a:latin typeface="Arial" pitchFamily="34" charset="0"/>
              </a:rPr>
              <a:t> </a:t>
            </a:r>
            <a:endParaRPr lang="en-US" dirty="0">
              <a:solidFill>
                <a:prstClr val="black"/>
              </a:solidFill>
              <a:latin typeface="Arial" pitchFamily="34" charset="0"/>
            </a:endParaRPr>
          </a:p>
        </p:txBody>
      </p:sp>
      <p:pic>
        <p:nvPicPr>
          <p:cNvPr id="2" name="Picture 1"/>
          <p:cNvPicPr>
            <a:picLocks noChangeAspect="1"/>
          </p:cNvPicPr>
          <p:nvPr/>
        </p:nvPicPr>
        <p:blipFill>
          <a:blip r:embed="rId8"/>
          <a:stretch>
            <a:fillRect/>
          </a:stretch>
        </p:blipFill>
        <p:spPr>
          <a:xfrm>
            <a:off x="6781801" y="4445001"/>
            <a:ext cx="2619375" cy="1743075"/>
          </a:xfrm>
          <a:prstGeom prst="rect">
            <a:avLst/>
          </a:prstGeom>
        </p:spPr>
      </p:pic>
    </p:spTree>
    <p:extLst>
      <p:ext uri="{BB962C8B-B14F-4D97-AF65-F5344CB8AC3E}">
        <p14:creationId xmlns:p14="http://schemas.microsoft.com/office/powerpoint/2010/main" val="173963930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14500" y="982514"/>
            <a:ext cx="8686800" cy="544764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Be informed ahead of time regarding what to expect.  The SSPT strives to create a </a:t>
            </a:r>
            <a:r>
              <a:rPr lang="en-US" altLang="en-US" sz="2400" i="1" dirty="0">
                <a:solidFill>
                  <a:srgbClr val="1F497D"/>
                </a:solidFill>
              </a:rPr>
              <a:t>culture of collaboration</a:t>
            </a:r>
            <a:r>
              <a:rPr lang="en-US" altLang="en-US" sz="2400" dirty="0">
                <a:solidFill>
                  <a:srgbClr val="1F497D"/>
                </a:solidFill>
              </a:rPr>
              <a:t>.  </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Know how to prepare for it (e.g., what is the process, who are the members and what is their role, what are some of the reasons why a parent may participate).</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To ensure a successful meeting, become knowledgeable about the process.  Knowledge is key to helping you fully prepare for a successful meeting.  </a:t>
            </a: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0" y="5732019"/>
            <a:ext cx="3048000" cy="1066800"/>
          </a:xfrm>
          <a:prstGeom prst="rect">
            <a:avLst/>
          </a:prstGeom>
        </p:spPr>
      </p:pic>
      <p:sp>
        <p:nvSpPr>
          <p:cNvPr id="10"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How can I actively participate in My Child’s SSPT Meeting?</a:t>
            </a:r>
          </a:p>
        </p:txBody>
      </p:sp>
      <p:pic>
        <p:nvPicPr>
          <p:cNvPr id="7" name="irc_mi" descr="Image result for family and school partnership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89518" y="5049469"/>
            <a:ext cx="2130742" cy="1565020"/>
          </a:xfrm>
          <a:prstGeom prst="rect">
            <a:avLst/>
          </a:prstGeom>
          <a:noFill/>
          <a:ln>
            <a:noFill/>
          </a:ln>
        </p:spPr>
      </p:pic>
    </p:spTree>
    <p:extLst>
      <p:ext uri="{BB962C8B-B14F-4D97-AF65-F5344CB8AC3E}">
        <p14:creationId xmlns:p14="http://schemas.microsoft.com/office/powerpoint/2010/main" val="391178950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14500" y="982514"/>
            <a:ext cx="8686800" cy="544764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Be informed ahead of time regarding what to expect.  The SSPT strives to create a </a:t>
            </a:r>
            <a:r>
              <a:rPr lang="en-US" altLang="en-US" sz="2400" i="1" dirty="0">
                <a:solidFill>
                  <a:srgbClr val="1F497D"/>
                </a:solidFill>
              </a:rPr>
              <a:t>culture of collaboration</a:t>
            </a:r>
            <a:r>
              <a:rPr lang="en-US" altLang="en-US" sz="2400" dirty="0">
                <a:solidFill>
                  <a:srgbClr val="1F497D"/>
                </a:solidFill>
              </a:rPr>
              <a:t>.  </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Know how to prepare for it (e.g., what is the process, who are the members and what is their role, what are some of the reasons why a parent may participate).</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To ensure a successful meeting, become knowledgeable about the process.  Knowledge is key to helping you fully prepare for a successful meeting.  </a:t>
            </a: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0" y="5732019"/>
            <a:ext cx="3048000" cy="1066800"/>
          </a:xfrm>
          <a:prstGeom prst="rect">
            <a:avLst/>
          </a:prstGeom>
        </p:spPr>
      </p:pic>
      <p:sp>
        <p:nvSpPr>
          <p:cNvPr id="10"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How can I actively participate in My Child’s SSPT Meeting?</a:t>
            </a:r>
          </a:p>
        </p:txBody>
      </p:sp>
      <p:pic>
        <p:nvPicPr>
          <p:cNvPr id="7" name="irc_mi" descr="Image result for family and school partnership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89518" y="5049469"/>
            <a:ext cx="2130742" cy="1565020"/>
          </a:xfrm>
          <a:prstGeom prst="rect">
            <a:avLst/>
          </a:prstGeom>
          <a:noFill/>
          <a:ln>
            <a:noFill/>
          </a:ln>
        </p:spPr>
      </p:pic>
    </p:spTree>
    <p:extLst>
      <p:ext uri="{BB962C8B-B14F-4D97-AF65-F5344CB8AC3E}">
        <p14:creationId xmlns:p14="http://schemas.microsoft.com/office/powerpoint/2010/main" val="118943277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1524000" y="223839"/>
            <a:ext cx="8382000" cy="766762"/>
          </a:xfrm>
          <a:solidFill>
            <a:srgbClr val="C00000"/>
          </a:solidFill>
        </p:spPr>
        <p:txBody>
          <a:bodyPr>
            <a:noAutofit/>
          </a:bodyPr>
          <a:lstStyle/>
          <a:p>
            <a:pPr algn="l" eaLnBrk="1" hangingPunct="1"/>
            <a:r>
              <a:rPr lang="en-US" altLang="en-US" sz="2800" dirty="0">
                <a:solidFill>
                  <a:schemeClr val="bg1"/>
                </a:solidFill>
              </a:rPr>
              <a:t>Possible SSPT Members </a:t>
            </a:r>
          </a:p>
        </p:txBody>
      </p:sp>
      <p:graphicFrame>
        <p:nvGraphicFramePr>
          <p:cNvPr id="6" name="Content Placeholder 5"/>
          <p:cNvGraphicFramePr>
            <a:graphicFrameLocks noGrp="1"/>
          </p:cNvGraphicFramePr>
          <p:nvPr>
            <p:ph idx="4294967295"/>
            <p:extLst/>
          </p:nvPr>
        </p:nvGraphicFramePr>
        <p:xfrm>
          <a:off x="1524000" y="1296988"/>
          <a:ext cx="8382000" cy="510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584575" y="1676400"/>
            <a:ext cx="1439863" cy="140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prstClr val="white"/>
                </a:solidFill>
              </a:rPr>
              <a:t>Health and Human Services Personnel</a:t>
            </a:r>
            <a:endParaRPr lang="en-US" sz="1100" dirty="0">
              <a:solidFill>
                <a:prstClr val="white"/>
              </a:solidFill>
            </a:endParaRPr>
          </a:p>
        </p:txBody>
      </p:sp>
      <p:sp>
        <p:nvSpPr>
          <p:cNvPr id="8" name="Oval 7"/>
          <p:cNvSpPr/>
          <p:nvPr/>
        </p:nvSpPr>
        <p:spPr>
          <a:xfrm>
            <a:off x="6911976" y="1775525"/>
            <a:ext cx="1462087" cy="13239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EL/Master Plan Expert (Designee) </a:t>
            </a:r>
          </a:p>
        </p:txBody>
      </p:sp>
      <p:sp>
        <p:nvSpPr>
          <p:cNvPr id="9" name="Oval 8"/>
          <p:cNvSpPr/>
          <p:nvPr/>
        </p:nvSpPr>
        <p:spPr>
          <a:xfrm>
            <a:off x="3644398" y="4776788"/>
            <a:ext cx="1512888" cy="1319212"/>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Student </a:t>
            </a:r>
            <a:r>
              <a:rPr lang="en-US" sz="1100" dirty="0">
                <a:solidFill>
                  <a:prstClr val="white"/>
                </a:solidFill>
              </a:rPr>
              <a:t>(when </a:t>
            </a:r>
            <a:r>
              <a:rPr lang="en-US" sz="1100" dirty="0">
                <a:solidFill>
                  <a:prstClr val="white"/>
                </a:solidFill>
              </a:rPr>
              <a:t>appropriate)</a:t>
            </a:r>
            <a:endParaRPr lang="en-US" sz="1100" dirty="0">
              <a:solidFill>
                <a:prstClr val="white"/>
              </a:solidFill>
            </a:endParaRPr>
          </a:p>
        </p:txBody>
      </p:sp>
      <p:sp>
        <p:nvSpPr>
          <p:cNvPr id="10" name="Oval 9"/>
          <p:cNvSpPr/>
          <p:nvPr/>
        </p:nvSpPr>
        <p:spPr>
          <a:xfrm>
            <a:off x="6891338" y="4724400"/>
            <a:ext cx="1470025" cy="1319212"/>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Related Services Personnel</a:t>
            </a:r>
          </a:p>
        </p:txBody>
      </p:sp>
      <p:cxnSp>
        <p:nvCxnSpPr>
          <p:cNvPr id="12" name="Straight Connector 11"/>
          <p:cNvCxnSpPr>
            <a:endCxn id="8" idx="3"/>
          </p:cNvCxnSpPr>
          <p:nvPr/>
        </p:nvCxnSpPr>
        <p:spPr>
          <a:xfrm flipV="1">
            <a:off x="6656387" y="2905824"/>
            <a:ext cx="469900" cy="501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682467" y="4611688"/>
            <a:ext cx="374650" cy="330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76801" y="2842986"/>
            <a:ext cx="477563" cy="513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38439" y="4653870"/>
            <a:ext cx="415925" cy="33020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191743"/>
            <a:ext cx="4591685" cy="964115"/>
          </a:xfrm>
          <a:prstGeom prst="rect">
            <a:avLst/>
          </a:prstGeom>
        </p:spPr>
      </p:pic>
      <p:pic>
        <p:nvPicPr>
          <p:cNvPr id="16" name="irc_mi" descr="Image result for trees growing">
            <a:hlinkClick r:id="rId9"/>
          </p:cNvPr>
          <p:cNvPicPr/>
          <p:nvPr/>
        </p:nvPicPr>
        <p:blipFill rotWithShape="1">
          <a:blip r:embed="rId10">
            <a:extLst>
              <a:ext uri="{28A0092B-C50C-407E-A947-70E740481C1C}">
                <a14:useLocalDpi xmlns:a14="http://schemas.microsoft.com/office/drawing/2010/main" val="0"/>
              </a:ext>
            </a:extLst>
          </a:blip>
          <a:srcRect l="37831" t="18038" r="37301" b="15593"/>
          <a:stretch/>
        </p:blipFill>
        <p:spPr bwMode="auto">
          <a:xfrm>
            <a:off x="8915400" y="4822781"/>
            <a:ext cx="1477010" cy="1765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7069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Placeholder 2"/>
          <p:cNvSpPr>
            <a:spLocks noGrp="1"/>
          </p:cNvSpPr>
          <p:nvPr>
            <p:ph type="body" sz="quarter" idx="4294967295"/>
          </p:nvPr>
        </p:nvSpPr>
        <p:spPr>
          <a:xfrm>
            <a:off x="1725650" y="298450"/>
            <a:ext cx="8382000" cy="533400"/>
          </a:xfrm>
          <a:solidFill>
            <a:srgbClr val="C00000"/>
          </a:solidFill>
        </p:spPr>
        <p:txBody>
          <a:bodyPr>
            <a:normAutofit/>
          </a:bodyPr>
          <a:lstStyle/>
          <a:p>
            <a:pPr algn="ctr" eaLnBrk="1" hangingPunct="1">
              <a:buFontTx/>
              <a:buNone/>
            </a:pPr>
            <a:r>
              <a:rPr lang="en-US" altLang="en-US" b="1" dirty="0">
                <a:solidFill>
                  <a:schemeClr val="bg1"/>
                </a:solidFill>
              </a:rPr>
              <a:t>What to expect in preparation for an SSPT Meeting?</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2057400" y="1213624"/>
            <a:ext cx="7467600" cy="4339650"/>
          </a:xfrm>
          <a:prstGeom prst="rect">
            <a:avLst/>
          </a:prstGeom>
        </p:spPr>
        <p:txBody>
          <a:bodyPr wrap="square">
            <a:spAutoFit/>
          </a:bodyPr>
          <a:lstStyle/>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a:t>
            </a:r>
            <a:r>
              <a:rPr lang="en-US" altLang="en-US" sz="2400" dirty="0">
                <a:solidFill>
                  <a:srgbClr val="1F497D"/>
                </a:solidFill>
              </a:rPr>
              <a:t>schedule the meeting </a:t>
            </a:r>
            <a:r>
              <a:rPr lang="en-US" altLang="en-US" sz="2400" dirty="0">
                <a:solidFill>
                  <a:srgbClr val="1F497D"/>
                </a:solidFill>
              </a:rPr>
              <a:t>and notify the parent </a:t>
            </a:r>
            <a:r>
              <a:rPr lang="en-US" altLang="en-US" sz="2400" dirty="0">
                <a:solidFill>
                  <a:srgbClr val="1F497D"/>
                </a:solidFill>
              </a:rPr>
              <a:t>using </a:t>
            </a:r>
            <a:r>
              <a:rPr lang="en-US" altLang="en-US" sz="2400" dirty="0">
                <a:solidFill>
                  <a:srgbClr val="1F497D"/>
                </a:solidFill>
              </a:rPr>
              <a:t>the Parent Invitation Letter</a:t>
            </a:r>
            <a:r>
              <a:rPr lang="en-US" altLang="en-US" sz="2400" dirty="0">
                <a:solidFill>
                  <a:srgbClr val="1F497D"/>
                </a:solidFill>
              </a:rPr>
              <a:t>*. </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team will review the child’s educational performance.  </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sp>
        <p:nvSpPr>
          <p:cNvPr id="4" name="Rectangle 3"/>
          <p:cNvSpPr/>
          <p:nvPr/>
        </p:nvSpPr>
        <p:spPr>
          <a:xfrm>
            <a:off x="1828801" y="6324600"/>
            <a:ext cx="1969129" cy="369332"/>
          </a:xfrm>
          <a:prstGeom prst="rect">
            <a:avLst/>
          </a:prstGeom>
        </p:spPr>
        <p:txBody>
          <a:bodyPr wrap="none">
            <a:spAutoFit/>
          </a:bodyPr>
          <a:lstStyle/>
          <a:p>
            <a:r>
              <a:rPr lang="en-US" altLang="en-US" cap="small" dirty="0">
                <a:solidFill>
                  <a:prstClr val="black"/>
                </a:solidFill>
              </a:rPr>
              <a:t>*Included in packet </a:t>
            </a:r>
            <a:endParaRPr lang="en-US" dirty="0"/>
          </a:p>
        </p:txBody>
      </p:sp>
      <p:pic>
        <p:nvPicPr>
          <p:cNvPr id="7" name="irc_mi" descr="Image result for elementary students worki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324" y="3402310"/>
            <a:ext cx="3178652" cy="2350532"/>
          </a:xfrm>
          <a:prstGeom prst="rect">
            <a:avLst/>
          </a:prstGeom>
          <a:noFill/>
          <a:ln>
            <a:noFill/>
          </a:ln>
        </p:spPr>
      </p:pic>
    </p:spTree>
    <p:extLst>
      <p:ext uri="{BB962C8B-B14F-4D97-AF65-F5344CB8AC3E}">
        <p14:creationId xmlns:p14="http://schemas.microsoft.com/office/powerpoint/2010/main" val="21599484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1033</Words>
  <Application>Microsoft Office PowerPoint</Application>
  <PresentationFormat>Widescreen</PresentationFormat>
  <Paragraphs>162</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Bell MT</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SSPT Members </vt:lpstr>
      <vt:lpstr>PowerPoint Presentation</vt:lpstr>
      <vt:lpstr>PowerPoint Presentation</vt:lpstr>
      <vt:lpstr>PowerPoint Presentation</vt:lpstr>
      <vt:lpstr>PowerPoint Presentation</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Cornwell, Jennifer</dc:creator>
  <cp:lastModifiedBy>Cornwell, Jennifer</cp:lastModifiedBy>
  <cp:revision>3</cp:revision>
  <dcterms:created xsi:type="dcterms:W3CDTF">2018-08-17T20:50:56Z</dcterms:created>
  <dcterms:modified xsi:type="dcterms:W3CDTF">2018-08-17T21:08:55Z</dcterms:modified>
</cp:coreProperties>
</file>